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5" r:id="rId4"/>
    <p:sldId id="261" r:id="rId5"/>
    <p:sldId id="262" r:id="rId6"/>
    <p:sldId id="263" r:id="rId7"/>
    <p:sldId id="259" r:id="rId8"/>
    <p:sldId id="264"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9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720" y="84"/>
      </p:cViewPr>
      <p:guideLst>
        <p:guide orient="horz" pos="2160"/>
        <p:guide pos="3840"/>
        <p:guide pos="39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8EC4-19DE-E2B9-5183-09A8179A6A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35D7BA-74EB-09A7-5AB8-5A73B4A1F7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F7B5FC-F74E-AB47-77BA-3E576E5A13FB}"/>
              </a:ext>
            </a:extLst>
          </p:cNvPr>
          <p:cNvSpPr>
            <a:spLocks noGrp="1"/>
          </p:cNvSpPr>
          <p:nvPr>
            <p:ph type="dt" sz="half" idx="10"/>
          </p:nvPr>
        </p:nvSpPr>
        <p:spPr/>
        <p:txBody>
          <a:bodyPr/>
          <a:lstStyle/>
          <a:p>
            <a:fld id="{ECA7528B-7B98-4914-97C7-FCC4718D7D08}" type="datetimeFigureOut">
              <a:rPr lang="en-US" smtClean="0"/>
              <a:t>10/18/2022</a:t>
            </a:fld>
            <a:endParaRPr lang="en-US"/>
          </a:p>
        </p:txBody>
      </p:sp>
      <p:sp>
        <p:nvSpPr>
          <p:cNvPr id="5" name="Footer Placeholder 4">
            <a:extLst>
              <a:ext uri="{FF2B5EF4-FFF2-40B4-BE49-F238E27FC236}">
                <a16:creationId xmlns:a16="http://schemas.microsoft.com/office/drawing/2014/main" id="{2DE36898-DA63-918F-34CE-E467F7E43A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A2AD8-FA5D-07DB-7DC5-DD48000E47CB}"/>
              </a:ext>
            </a:extLst>
          </p:cNvPr>
          <p:cNvSpPr>
            <a:spLocks noGrp="1"/>
          </p:cNvSpPr>
          <p:nvPr>
            <p:ph type="sldNum" sz="quarter" idx="12"/>
          </p:nvPr>
        </p:nvSpPr>
        <p:spPr/>
        <p:txBody>
          <a:bodyPr/>
          <a:lstStyle/>
          <a:p>
            <a:fld id="{88739FDC-F21B-46DA-8B16-0B27E71F9FAA}" type="slidenum">
              <a:rPr lang="en-US" smtClean="0"/>
              <a:t>‹#›</a:t>
            </a:fld>
            <a:endParaRPr lang="en-US"/>
          </a:p>
        </p:txBody>
      </p:sp>
    </p:spTree>
    <p:extLst>
      <p:ext uri="{BB962C8B-B14F-4D97-AF65-F5344CB8AC3E}">
        <p14:creationId xmlns:p14="http://schemas.microsoft.com/office/powerpoint/2010/main" val="7514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59842-E2C1-31F9-5D8A-DB68FCCD6C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F901DA-AB0C-99DE-4786-07F334C40C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B22D5-C7DC-3C4E-5B2C-5FB273F8FFE6}"/>
              </a:ext>
            </a:extLst>
          </p:cNvPr>
          <p:cNvSpPr>
            <a:spLocks noGrp="1"/>
          </p:cNvSpPr>
          <p:nvPr>
            <p:ph type="dt" sz="half" idx="10"/>
          </p:nvPr>
        </p:nvSpPr>
        <p:spPr/>
        <p:txBody>
          <a:bodyPr/>
          <a:lstStyle/>
          <a:p>
            <a:fld id="{ECA7528B-7B98-4914-97C7-FCC4718D7D08}" type="datetimeFigureOut">
              <a:rPr lang="en-US" smtClean="0"/>
              <a:t>10/18/2022</a:t>
            </a:fld>
            <a:endParaRPr lang="en-US"/>
          </a:p>
        </p:txBody>
      </p:sp>
      <p:sp>
        <p:nvSpPr>
          <p:cNvPr id="5" name="Footer Placeholder 4">
            <a:extLst>
              <a:ext uri="{FF2B5EF4-FFF2-40B4-BE49-F238E27FC236}">
                <a16:creationId xmlns:a16="http://schemas.microsoft.com/office/drawing/2014/main" id="{7050E970-AA07-FCC4-358E-836F10830F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841400-FE0E-C9EF-FF25-7106EB70C4B8}"/>
              </a:ext>
            </a:extLst>
          </p:cNvPr>
          <p:cNvSpPr>
            <a:spLocks noGrp="1"/>
          </p:cNvSpPr>
          <p:nvPr>
            <p:ph type="sldNum" sz="quarter" idx="12"/>
          </p:nvPr>
        </p:nvSpPr>
        <p:spPr/>
        <p:txBody>
          <a:bodyPr/>
          <a:lstStyle/>
          <a:p>
            <a:fld id="{88739FDC-F21B-46DA-8B16-0B27E71F9FAA}" type="slidenum">
              <a:rPr lang="en-US" smtClean="0"/>
              <a:t>‹#›</a:t>
            </a:fld>
            <a:endParaRPr lang="en-US"/>
          </a:p>
        </p:txBody>
      </p:sp>
    </p:spTree>
    <p:extLst>
      <p:ext uri="{BB962C8B-B14F-4D97-AF65-F5344CB8AC3E}">
        <p14:creationId xmlns:p14="http://schemas.microsoft.com/office/powerpoint/2010/main" val="2578622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707CA5-105E-49FD-7AE4-AD29833711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7FA544-A41B-1C6D-54F2-53ECDCEAEF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CD874-F1E1-271A-0183-9228A7CDC48C}"/>
              </a:ext>
            </a:extLst>
          </p:cNvPr>
          <p:cNvSpPr>
            <a:spLocks noGrp="1"/>
          </p:cNvSpPr>
          <p:nvPr>
            <p:ph type="dt" sz="half" idx="10"/>
          </p:nvPr>
        </p:nvSpPr>
        <p:spPr/>
        <p:txBody>
          <a:bodyPr/>
          <a:lstStyle/>
          <a:p>
            <a:fld id="{ECA7528B-7B98-4914-97C7-FCC4718D7D08}" type="datetimeFigureOut">
              <a:rPr lang="en-US" smtClean="0"/>
              <a:t>10/18/2022</a:t>
            </a:fld>
            <a:endParaRPr lang="en-US"/>
          </a:p>
        </p:txBody>
      </p:sp>
      <p:sp>
        <p:nvSpPr>
          <p:cNvPr id="5" name="Footer Placeholder 4">
            <a:extLst>
              <a:ext uri="{FF2B5EF4-FFF2-40B4-BE49-F238E27FC236}">
                <a16:creationId xmlns:a16="http://schemas.microsoft.com/office/drawing/2014/main" id="{814DF7C9-FF13-7E34-91B1-9D54CCB178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2E90B-4A2E-B9A2-F348-F17FBB14797A}"/>
              </a:ext>
            </a:extLst>
          </p:cNvPr>
          <p:cNvSpPr>
            <a:spLocks noGrp="1"/>
          </p:cNvSpPr>
          <p:nvPr>
            <p:ph type="sldNum" sz="quarter" idx="12"/>
          </p:nvPr>
        </p:nvSpPr>
        <p:spPr/>
        <p:txBody>
          <a:bodyPr/>
          <a:lstStyle/>
          <a:p>
            <a:fld id="{88739FDC-F21B-46DA-8B16-0B27E71F9FAA}" type="slidenum">
              <a:rPr lang="en-US" smtClean="0"/>
              <a:t>‹#›</a:t>
            </a:fld>
            <a:endParaRPr lang="en-US"/>
          </a:p>
        </p:txBody>
      </p:sp>
    </p:spTree>
    <p:extLst>
      <p:ext uri="{BB962C8B-B14F-4D97-AF65-F5344CB8AC3E}">
        <p14:creationId xmlns:p14="http://schemas.microsoft.com/office/powerpoint/2010/main" val="23741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888E-CF0E-6B73-C94C-9AFAC411EF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9973C1-42F1-A693-B83D-0925351802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90C0E-596F-40CD-70CB-204351E52BA7}"/>
              </a:ext>
            </a:extLst>
          </p:cNvPr>
          <p:cNvSpPr>
            <a:spLocks noGrp="1"/>
          </p:cNvSpPr>
          <p:nvPr>
            <p:ph type="dt" sz="half" idx="10"/>
          </p:nvPr>
        </p:nvSpPr>
        <p:spPr/>
        <p:txBody>
          <a:bodyPr/>
          <a:lstStyle/>
          <a:p>
            <a:fld id="{ECA7528B-7B98-4914-97C7-FCC4718D7D08}" type="datetimeFigureOut">
              <a:rPr lang="en-US" smtClean="0"/>
              <a:t>10/18/2022</a:t>
            </a:fld>
            <a:endParaRPr lang="en-US"/>
          </a:p>
        </p:txBody>
      </p:sp>
      <p:sp>
        <p:nvSpPr>
          <p:cNvPr id="5" name="Footer Placeholder 4">
            <a:extLst>
              <a:ext uri="{FF2B5EF4-FFF2-40B4-BE49-F238E27FC236}">
                <a16:creationId xmlns:a16="http://schemas.microsoft.com/office/drawing/2014/main" id="{257668E8-2D16-A5D0-73C6-8453C036D0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38D06E-0110-13AE-BD4F-134A0CD0D9BE}"/>
              </a:ext>
            </a:extLst>
          </p:cNvPr>
          <p:cNvSpPr>
            <a:spLocks noGrp="1"/>
          </p:cNvSpPr>
          <p:nvPr>
            <p:ph type="sldNum" sz="quarter" idx="12"/>
          </p:nvPr>
        </p:nvSpPr>
        <p:spPr/>
        <p:txBody>
          <a:bodyPr/>
          <a:lstStyle/>
          <a:p>
            <a:fld id="{88739FDC-F21B-46DA-8B16-0B27E71F9FAA}" type="slidenum">
              <a:rPr lang="en-US" smtClean="0"/>
              <a:t>‹#›</a:t>
            </a:fld>
            <a:endParaRPr lang="en-US"/>
          </a:p>
        </p:txBody>
      </p:sp>
    </p:spTree>
    <p:extLst>
      <p:ext uri="{BB962C8B-B14F-4D97-AF65-F5344CB8AC3E}">
        <p14:creationId xmlns:p14="http://schemas.microsoft.com/office/powerpoint/2010/main" val="4075030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80607-4DC6-4A0F-6C6F-039B9EC39A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AE7333-A574-5A78-FF11-03DBFBCA4A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1C8DBD-130A-A245-EFC2-D335C0CBF773}"/>
              </a:ext>
            </a:extLst>
          </p:cNvPr>
          <p:cNvSpPr>
            <a:spLocks noGrp="1"/>
          </p:cNvSpPr>
          <p:nvPr>
            <p:ph type="dt" sz="half" idx="10"/>
          </p:nvPr>
        </p:nvSpPr>
        <p:spPr/>
        <p:txBody>
          <a:bodyPr/>
          <a:lstStyle/>
          <a:p>
            <a:fld id="{ECA7528B-7B98-4914-97C7-FCC4718D7D08}" type="datetimeFigureOut">
              <a:rPr lang="en-US" smtClean="0"/>
              <a:t>10/18/2022</a:t>
            </a:fld>
            <a:endParaRPr lang="en-US"/>
          </a:p>
        </p:txBody>
      </p:sp>
      <p:sp>
        <p:nvSpPr>
          <p:cNvPr id="5" name="Footer Placeholder 4">
            <a:extLst>
              <a:ext uri="{FF2B5EF4-FFF2-40B4-BE49-F238E27FC236}">
                <a16:creationId xmlns:a16="http://schemas.microsoft.com/office/drawing/2014/main" id="{5E16588F-D2EA-D465-51BE-F4A94AB99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22CF53-258C-346B-B677-FD51C055F2D7}"/>
              </a:ext>
            </a:extLst>
          </p:cNvPr>
          <p:cNvSpPr>
            <a:spLocks noGrp="1"/>
          </p:cNvSpPr>
          <p:nvPr>
            <p:ph type="sldNum" sz="quarter" idx="12"/>
          </p:nvPr>
        </p:nvSpPr>
        <p:spPr/>
        <p:txBody>
          <a:bodyPr/>
          <a:lstStyle/>
          <a:p>
            <a:fld id="{88739FDC-F21B-46DA-8B16-0B27E71F9FAA}" type="slidenum">
              <a:rPr lang="en-US" smtClean="0"/>
              <a:t>‹#›</a:t>
            </a:fld>
            <a:endParaRPr lang="en-US"/>
          </a:p>
        </p:txBody>
      </p:sp>
    </p:spTree>
    <p:extLst>
      <p:ext uri="{BB962C8B-B14F-4D97-AF65-F5344CB8AC3E}">
        <p14:creationId xmlns:p14="http://schemas.microsoft.com/office/powerpoint/2010/main" val="375310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E3CA-625D-4A7C-8841-B50BD784A2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960841-A0A4-260E-173A-E06D091835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4380E1-AC74-0753-7FB4-B1AEA22EE0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C3DB0-3D6C-4FF7-FDB4-4385A478E724}"/>
              </a:ext>
            </a:extLst>
          </p:cNvPr>
          <p:cNvSpPr>
            <a:spLocks noGrp="1"/>
          </p:cNvSpPr>
          <p:nvPr>
            <p:ph type="dt" sz="half" idx="10"/>
          </p:nvPr>
        </p:nvSpPr>
        <p:spPr/>
        <p:txBody>
          <a:bodyPr/>
          <a:lstStyle/>
          <a:p>
            <a:fld id="{ECA7528B-7B98-4914-97C7-FCC4718D7D08}" type="datetimeFigureOut">
              <a:rPr lang="en-US" smtClean="0"/>
              <a:t>10/18/2022</a:t>
            </a:fld>
            <a:endParaRPr lang="en-US"/>
          </a:p>
        </p:txBody>
      </p:sp>
      <p:sp>
        <p:nvSpPr>
          <p:cNvPr id="6" name="Footer Placeholder 5">
            <a:extLst>
              <a:ext uri="{FF2B5EF4-FFF2-40B4-BE49-F238E27FC236}">
                <a16:creationId xmlns:a16="http://schemas.microsoft.com/office/drawing/2014/main" id="{E63FA776-6080-1F47-B64F-1247CC47B0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E0277-71A9-9BEC-E138-D7AC2C080B15}"/>
              </a:ext>
            </a:extLst>
          </p:cNvPr>
          <p:cNvSpPr>
            <a:spLocks noGrp="1"/>
          </p:cNvSpPr>
          <p:nvPr>
            <p:ph type="sldNum" sz="quarter" idx="12"/>
          </p:nvPr>
        </p:nvSpPr>
        <p:spPr/>
        <p:txBody>
          <a:bodyPr/>
          <a:lstStyle/>
          <a:p>
            <a:fld id="{88739FDC-F21B-46DA-8B16-0B27E71F9FAA}" type="slidenum">
              <a:rPr lang="en-US" smtClean="0"/>
              <a:t>‹#›</a:t>
            </a:fld>
            <a:endParaRPr lang="en-US"/>
          </a:p>
        </p:txBody>
      </p:sp>
    </p:spTree>
    <p:extLst>
      <p:ext uri="{BB962C8B-B14F-4D97-AF65-F5344CB8AC3E}">
        <p14:creationId xmlns:p14="http://schemas.microsoft.com/office/powerpoint/2010/main" val="1798007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0E6C-EF31-7E12-4397-C1667550EA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92A25D-1E02-6A15-B95A-74F696A7EF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7B97F5-38DC-6175-D7DD-FB85BB3AC7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100ED2-D085-F727-F7D8-355FC29CFD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29D11F-FC81-0F4B-D588-5CEE892387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1AE815-7587-A4E1-724B-8D8C012866AC}"/>
              </a:ext>
            </a:extLst>
          </p:cNvPr>
          <p:cNvSpPr>
            <a:spLocks noGrp="1"/>
          </p:cNvSpPr>
          <p:nvPr>
            <p:ph type="dt" sz="half" idx="10"/>
          </p:nvPr>
        </p:nvSpPr>
        <p:spPr/>
        <p:txBody>
          <a:bodyPr/>
          <a:lstStyle/>
          <a:p>
            <a:fld id="{ECA7528B-7B98-4914-97C7-FCC4718D7D08}" type="datetimeFigureOut">
              <a:rPr lang="en-US" smtClean="0"/>
              <a:t>10/18/2022</a:t>
            </a:fld>
            <a:endParaRPr lang="en-US"/>
          </a:p>
        </p:txBody>
      </p:sp>
      <p:sp>
        <p:nvSpPr>
          <p:cNvPr id="8" name="Footer Placeholder 7">
            <a:extLst>
              <a:ext uri="{FF2B5EF4-FFF2-40B4-BE49-F238E27FC236}">
                <a16:creationId xmlns:a16="http://schemas.microsoft.com/office/drawing/2014/main" id="{96C411A4-EC2A-C483-07E8-46700E26C8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5FE955-BA91-7CB2-72F1-525EABFE3FE9}"/>
              </a:ext>
            </a:extLst>
          </p:cNvPr>
          <p:cNvSpPr>
            <a:spLocks noGrp="1"/>
          </p:cNvSpPr>
          <p:nvPr>
            <p:ph type="sldNum" sz="quarter" idx="12"/>
          </p:nvPr>
        </p:nvSpPr>
        <p:spPr/>
        <p:txBody>
          <a:bodyPr/>
          <a:lstStyle/>
          <a:p>
            <a:fld id="{88739FDC-F21B-46DA-8B16-0B27E71F9FAA}" type="slidenum">
              <a:rPr lang="en-US" smtClean="0"/>
              <a:t>‹#›</a:t>
            </a:fld>
            <a:endParaRPr lang="en-US"/>
          </a:p>
        </p:txBody>
      </p:sp>
    </p:spTree>
    <p:extLst>
      <p:ext uri="{BB962C8B-B14F-4D97-AF65-F5344CB8AC3E}">
        <p14:creationId xmlns:p14="http://schemas.microsoft.com/office/powerpoint/2010/main" val="334086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42765-9F82-BA61-C2DF-ED5213BD16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02035A-1F8A-D705-9FF9-72B25ED2A3D7}"/>
              </a:ext>
            </a:extLst>
          </p:cNvPr>
          <p:cNvSpPr>
            <a:spLocks noGrp="1"/>
          </p:cNvSpPr>
          <p:nvPr>
            <p:ph type="dt" sz="half" idx="10"/>
          </p:nvPr>
        </p:nvSpPr>
        <p:spPr/>
        <p:txBody>
          <a:bodyPr/>
          <a:lstStyle/>
          <a:p>
            <a:fld id="{ECA7528B-7B98-4914-97C7-FCC4718D7D08}" type="datetimeFigureOut">
              <a:rPr lang="en-US" smtClean="0"/>
              <a:t>10/18/2022</a:t>
            </a:fld>
            <a:endParaRPr lang="en-US"/>
          </a:p>
        </p:txBody>
      </p:sp>
      <p:sp>
        <p:nvSpPr>
          <p:cNvPr id="4" name="Footer Placeholder 3">
            <a:extLst>
              <a:ext uri="{FF2B5EF4-FFF2-40B4-BE49-F238E27FC236}">
                <a16:creationId xmlns:a16="http://schemas.microsoft.com/office/drawing/2014/main" id="{61CB9E99-2877-EC69-93D5-22AF8EDF10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B882B9-1404-BCF9-8D68-DE60525D0552}"/>
              </a:ext>
            </a:extLst>
          </p:cNvPr>
          <p:cNvSpPr>
            <a:spLocks noGrp="1"/>
          </p:cNvSpPr>
          <p:nvPr>
            <p:ph type="sldNum" sz="quarter" idx="12"/>
          </p:nvPr>
        </p:nvSpPr>
        <p:spPr/>
        <p:txBody>
          <a:bodyPr/>
          <a:lstStyle/>
          <a:p>
            <a:fld id="{88739FDC-F21B-46DA-8B16-0B27E71F9FAA}" type="slidenum">
              <a:rPr lang="en-US" smtClean="0"/>
              <a:t>‹#›</a:t>
            </a:fld>
            <a:endParaRPr lang="en-US"/>
          </a:p>
        </p:txBody>
      </p:sp>
    </p:spTree>
    <p:extLst>
      <p:ext uri="{BB962C8B-B14F-4D97-AF65-F5344CB8AC3E}">
        <p14:creationId xmlns:p14="http://schemas.microsoft.com/office/powerpoint/2010/main" val="4212818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E63E94-82D4-8D2B-0062-08DBB5A7FF06}"/>
              </a:ext>
            </a:extLst>
          </p:cNvPr>
          <p:cNvSpPr>
            <a:spLocks noGrp="1"/>
          </p:cNvSpPr>
          <p:nvPr>
            <p:ph type="dt" sz="half" idx="10"/>
          </p:nvPr>
        </p:nvSpPr>
        <p:spPr/>
        <p:txBody>
          <a:bodyPr/>
          <a:lstStyle/>
          <a:p>
            <a:fld id="{ECA7528B-7B98-4914-97C7-FCC4718D7D08}" type="datetimeFigureOut">
              <a:rPr lang="en-US" smtClean="0"/>
              <a:t>10/18/2022</a:t>
            </a:fld>
            <a:endParaRPr lang="en-US"/>
          </a:p>
        </p:txBody>
      </p:sp>
      <p:sp>
        <p:nvSpPr>
          <p:cNvPr id="3" name="Footer Placeholder 2">
            <a:extLst>
              <a:ext uri="{FF2B5EF4-FFF2-40B4-BE49-F238E27FC236}">
                <a16:creationId xmlns:a16="http://schemas.microsoft.com/office/drawing/2014/main" id="{C658EDB8-63E1-3625-4933-2599AFAD22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6C6C8B-9E6D-EACA-2B28-66E7510020D8}"/>
              </a:ext>
            </a:extLst>
          </p:cNvPr>
          <p:cNvSpPr>
            <a:spLocks noGrp="1"/>
          </p:cNvSpPr>
          <p:nvPr>
            <p:ph type="sldNum" sz="quarter" idx="12"/>
          </p:nvPr>
        </p:nvSpPr>
        <p:spPr/>
        <p:txBody>
          <a:bodyPr/>
          <a:lstStyle/>
          <a:p>
            <a:fld id="{88739FDC-F21B-46DA-8B16-0B27E71F9FAA}" type="slidenum">
              <a:rPr lang="en-US" smtClean="0"/>
              <a:t>‹#›</a:t>
            </a:fld>
            <a:endParaRPr lang="en-US"/>
          </a:p>
        </p:txBody>
      </p:sp>
    </p:spTree>
    <p:extLst>
      <p:ext uri="{BB962C8B-B14F-4D97-AF65-F5344CB8AC3E}">
        <p14:creationId xmlns:p14="http://schemas.microsoft.com/office/powerpoint/2010/main" val="3756616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4974-0256-26D9-958E-DF99B6C98D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8AD479-EBA3-400D-7A66-738EE3113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23642B-780A-86A0-A22A-E6267D4C5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632B79-8ED8-01D2-6670-557ADF704558}"/>
              </a:ext>
            </a:extLst>
          </p:cNvPr>
          <p:cNvSpPr>
            <a:spLocks noGrp="1"/>
          </p:cNvSpPr>
          <p:nvPr>
            <p:ph type="dt" sz="half" idx="10"/>
          </p:nvPr>
        </p:nvSpPr>
        <p:spPr/>
        <p:txBody>
          <a:bodyPr/>
          <a:lstStyle/>
          <a:p>
            <a:fld id="{ECA7528B-7B98-4914-97C7-FCC4718D7D08}" type="datetimeFigureOut">
              <a:rPr lang="en-US" smtClean="0"/>
              <a:t>10/18/2022</a:t>
            </a:fld>
            <a:endParaRPr lang="en-US"/>
          </a:p>
        </p:txBody>
      </p:sp>
      <p:sp>
        <p:nvSpPr>
          <p:cNvPr id="6" name="Footer Placeholder 5">
            <a:extLst>
              <a:ext uri="{FF2B5EF4-FFF2-40B4-BE49-F238E27FC236}">
                <a16:creationId xmlns:a16="http://schemas.microsoft.com/office/drawing/2014/main" id="{8348C611-1B9F-0BC9-2297-DD71C570E3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2AB0B-8D09-832B-7A3C-3FE6FC5A8D53}"/>
              </a:ext>
            </a:extLst>
          </p:cNvPr>
          <p:cNvSpPr>
            <a:spLocks noGrp="1"/>
          </p:cNvSpPr>
          <p:nvPr>
            <p:ph type="sldNum" sz="quarter" idx="12"/>
          </p:nvPr>
        </p:nvSpPr>
        <p:spPr/>
        <p:txBody>
          <a:bodyPr/>
          <a:lstStyle/>
          <a:p>
            <a:fld id="{88739FDC-F21B-46DA-8B16-0B27E71F9FAA}" type="slidenum">
              <a:rPr lang="en-US" smtClean="0"/>
              <a:t>‹#›</a:t>
            </a:fld>
            <a:endParaRPr lang="en-US"/>
          </a:p>
        </p:txBody>
      </p:sp>
    </p:spTree>
    <p:extLst>
      <p:ext uri="{BB962C8B-B14F-4D97-AF65-F5344CB8AC3E}">
        <p14:creationId xmlns:p14="http://schemas.microsoft.com/office/powerpoint/2010/main" val="2660266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D6B-D193-8B8C-B9A8-1351744761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303E76-2A97-179A-B61E-9EB6FDF204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A06256-BF4B-762C-EB34-F22846ACB3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414DC4-017B-425D-AF42-5AF10DCA3E41}"/>
              </a:ext>
            </a:extLst>
          </p:cNvPr>
          <p:cNvSpPr>
            <a:spLocks noGrp="1"/>
          </p:cNvSpPr>
          <p:nvPr>
            <p:ph type="dt" sz="half" idx="10"/>
          </p:nvPr>
        </p:nvSpPr>
        <p:spPr/>
        <p:txBody>
          <a:bodyPr/>
          <a:lstStyle/>
          <a:p>
            <a:fld id="{ECA7528B-7B98-4914-97C7-FCC4718D7D08}" type="datetimeFigureOut">
              <a:rPr lang="en-US" smtClean="0"/>
              <a:t>10/18/2022</a:t>
            </a:fld>
            <a:endParaRPr lang="en-US"/>
          </a:p>
        </p:txBody>
      </p:sp>
      <p:sp>
        <p:nvSpPr>
          <p:cNvPr id="6" name="Footer Placeholder 5">
            <a:extLst>
              <a:ext uri="{FF2B5EF4-FFF2-40B4-BE49-F238E27FC236}">
                <a16:creationId xmlns:a16="http://schemas.microsoft.com/office/drawing/2014/main" id="{CAD11607-7D1E-689E-1500-282A78DBDF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376D50-E23A-7353-26C7-A1651A6548D5}"/>
              </a:ext>
            </a:extLst>
          </p:cNvPr>
          <p:cNvSpPr>
            <a:spLocks noGrp="1"/>
          </p:cNvSpPr>
          <p:nvPr>
            <p:ph type="sldNum" sz="quarter" idx="12"/>
          </p:nvPr>
        </p:nvSpPr>
        <p:spPr/>
        <p:txBody>
          <a:bodyPr/>
          <a:lstStyle/>
          <a:p>
            <a:fld id="{88739FDC-F21B-46DA-8B16-0B27E71F9FAA}" type="slidenum">
              <a:rPr lang="en-US" smtClean="0"/>
              <a:t>‹#›</a:t>
            </a:fld>
            <a:endParaRPr lang="en-US"/>
          </a:p>
        </p:txBody>
      </p:sp>
    </p:spTree>
    <p:extLst>
      <p:ext uri="{BB962C8B-B14F-4D97-AF65-F5344CB8AC3E}">
        <p14:creationId xmlns:p14="http://schemas.microsoft.com/office/powerpoint/2010/main" val="1906832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DB0F83-8E29-8ACC-AF83-C22C011041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A29E3-41BC-8DEF-E7DF-6903E21B5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59DE5-2C7E-211F-329C-59ADECA21B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7528B-7B98-4914-97C7-FCC4718D7D08}" type="datetimeFigureOut">
              <a:rPr lang="en-US" smtClean="0"/>
              <a:t>10/18/2022</a:t>
            </a:fld>
            <a:endParaRPr lang="en-US"/>
          </a:p>
        </p:txBody>
      </p:sp>
      <p:sp>
        <p:nvSpPr>
          <p:cNvPr id="5" name="Footer Placeholder 4">
            <a:extLst>
              <a:ext uri="{FF2B5EF4-FFF2-40B4-BE49-F238E27FC236}">
                <a16:creationId xmlns:a16="http://schemas.microsoft.com/office/drawing/2014/main" id="{BD8300A4-6748-08F7-AA0D-4DD1C92307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184A41-D31F-8386-44BC-8F2E2A37A6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39FDC-F21B-46DA-8B16-0B27E71F9FAA}" type="slidenum">
              <a:rPr lang="en-US" smtClean="0"/>
              <a:t>‹#›</a:t>
            </a:fld>
            <a:endParaRPr lang="en-US"/>
          </a:p>
        </p:txBody>
      </p:sp>
    </p:spTree>
    <p:extLst>
      <p:ext uri="{BB962C8B-B14F-4D97-AF65-F5344CB8AC3E}">
        <p14:creationId xmlns:p14="http://schemas.microsoft.com/office/powerpoint/2010/main" val="2355720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cid:D77CBB87-D102-4EDC-84EE-2A64EA6D87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cid:DB18EF43-F088-4B1F-9EA4-2082AAACDAA9" TargetMode="External"/><Relationship Id="rId5" Type="http://schemas.openxmlformats.org/officeDocument/2006/relationships/image" Target="../media/image11.jpeg"/><Relationship Id="rId4" Type="http://schemas.openxmlformats.org/officeDocument/2006/relationships/image" Target="cid:BDC90D39-02CA-4506-99C9-614504FF407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cid:8EEA6391-0733-407C-8881-7A1F41DA641D" TargetMode="External"/><Relationship Id="rId5" Type="http://schemas.openxmlformats.org/officeDocument/2006/relationships/image" Target="../media/image13.jpeg"/><Relationship Id="rId4" Type="http://schemas.openxmlformats.org/officeDocument/2006/relationships/image" Target="cid:6EAD5C39-4CC6-4675-8480-5310C8E6907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B964-22D7-F608-15E0-1E8EE2ADAE98}"/>
              </a:ext>
            </a:extLst>
          </p:cNvPr>
          <p:cNvSpPr>
            <a:spLocks noGrp="1"/>
          </p:cNvSpPr>
          <p:nvPr>
            <p:ph type="ctrTitle"/>
          </p:nvPr>
        </p:nvSpPr>
        <p:spPr>
          <a:xfrm>
            <a:off x="571500" y="538162"/>
            <a:ext cx="9144000" cy="1062038"/>
          </a:xfrm>
        </p:spPr>
        <p:txBody>
          <a:bodyPr/>
          <a:lstStyle/>
          <a:p>
            <a:r>
              <a:rPr lang="en-US" b="1" dirty="0">
                <a:latin typeface="Noto Serif" panose="02020502060505020204" pitchFamily="18"/>
                <a:ea typeface="Noto Serif" panose="02020502060505020204" pitchFamily="18"/>
                <a:cs typeface="Noto Serif" panose="02020502060505020204" pitchFamily="18"/>
              </a:rPr>
              <a:t>Village of Schuylerville</a:t>
            </a:r>
          </a:p>
        </p:txBody>
      </p:sp>
      <p:sp>
        <p:nvSpPr>
          <p:cNvPr id="3" name="Subtitle 2">
            <a:extLst>
              <a:ext uri="{FF2B5EF4-FFF2-40B4-BE49-F238E27FC236}">
                <a16:creationId xmlns:a16="http://schemas.microsoft.com/office/drawing/2014/main" id="{FAD7C890-6955-24DC-9A14-E082CCEAEFB8}"/>
              </a:ext>
            </a:extLst>
          </p:cNvPr>
          <p:cNvSpPr>
            <a:spLocks noGrp="1"/>
          </p:cNvSpPr>
          <p:nvPr>
            <p:ph type="subTitle" idx="1"/>
          </p:nvPr>
        </p:nvSpPr>
        <p:spPr>
          <a:xfrm>
            <a:off x="590550" y="1746250"/>
            <a:ext cx="9124950" cy="2311400"/>
          </a:xfrm>
        </p:spPr>
        <p:txBody>
          <a:bodyPr>
            <a:normAutofit fontScale="70000" lnSpcReduction="20000"/>
          </a:bodyPr>
          <a:lstStyle/>
          <a:p>
            <a:r>
              <a:rPr lang="en-US" i="1" dirty="0">
                <a:latin typeface="Open Sans" pitchFamily="2" charset="0"/>
                <a:ea typeface="Open Sans" pitchFamily="2" charset="0"/>
                <a:cs typeface="Open Sans" pitchFamily="2" charset="0"/>
              </a:rPr>
              <a:t>New York Forward Grant Submission – October 2022</a:t>
            </a:r>
          </a:p>
          <a:p>
            <a:endParaRPr lang="en-US" i="1" dirty="0">
              <a:latin typeface="Open Sans" pitchFamily="2" charset="0"/>
              <a:ea typeface="Open Sans" pitchFamily="2" charset="0"/>
              <a:cs typeface="Open Sans" pitchFamily="2" charset="0"/>
            </a:endParaRPr>
          </a:p>
          <a:p>
            <a:r>
              <a:rPr lang="en-US" i="1" dirty="0">
                <a:latin typeface="Open Sans" pitchFamily="2" charset="0"/>
                <a:ea typeface="Open Sans" pitchFamily="2" charset="0"/>
                <a:cs typeface="Open Sans" pitchFamily="2" charset="0"/>
              </a:rPr>
              <a:t>A $4,500,000 NY Forward Grant will incentivize a minimum of $3,624,000,000 in private and public funds to achieve virtually all the stated goal of the NY Forward Program. </a:t>
            </a:r>
          </a:p>
          <a:p>
            <a:r>
              <a:rPr lang="en-US" i="1" dirty="0">
                <a:latin typeface="Open Sans" pitchFamily="2" charset="0"/>
                <a:ea typeface="Open Sans" pitchFamily="2" charset="0"/>
                <a:cs typeface="Open Sans" pitchFamily="2" charset="0"/>
              </a:rPr>
              <a:t>In fact, we believe the Village of Schuylerville and it’s 1,408 residents and locally owned business will utilize the NYF funds not just to enhance our Village’s renaissance coming out of the Hudson River dredging, but to position us by 2027 to fully realize the benefits of being the historic site of the Turning Point of the American Revolution 250 years ago, in 1887.</a:t>
            </a:r>
          </a:p>
        </p:txBody>
      </p:sp>
      <p:pic>
        <p:nvPicPr>
          <p:cNvPr id="5" name="Picture 4" descr="A picture containing text&#10;&#10;Description automatically generated">
            <a:extLst>
              <a:ext uri="{FF2B5EF4-FFF2-40B4-BE49-F238E27FC236}">
                <a16:creationId xmlns:a16="http://schemas.microsoft.com/office/drawing/2014/main" id="{7CEC03E6-CAA9-E3CB-CCAB-82093298B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0300" y="669995"/>
            <a:ext cx="1428750" cy="1428750"/>
          </a:xfrm>
          <a:prstGeom prst="rect">
            <a:avLst/>
          </a:prstGeom>
        </p:spPr>
      </p:pic>
      <p:pic>
        <p:nvPicPr>
          <p:cNvPr id="6" name="Picture 5" descr="A picture containing person&#10;&#10;Description automatically generated">
            <a:extLst>
              <a:ext uri="{FF2B5EF4-FFF2-40B4-BE49-F238E27FC236}">
                <a16:creationId xmlns:a16="http://schemas.microsoft.com/office/drawing/2014/main" id="{B8CAEDB0-3202-4B5C-AC03-AE79993CA6B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90550" y="4319588"/>
            <a:ext cx="2000250" cy="2000250"/>
          </a:xfrm>
          <a:prstGeom prst="rect">
            <a:avLst/>
          </a:prstGeom>
        </p:spPr>
      </p:pic>
      <p:pic>
        <p:nvPicPr>
          <p:cNvPr id="7" name="Picture 6" descr="A body of water with buildings and trees around it&#10;&#10;Description automatically generated with low confidence">
            <a:extLst>
              <a:ext uri="{FF2B5EF4-FFF2-40B4-BE49-F238E27FC236}">
                <a16:creationId xmlns:a16="http://schemas.microsoft.com/office/drawing/2014/main" id="{4FC26F35-ECC7-4D8E-8B7F-3FEA1A60520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722244" y="4341018"/>
            <a:ext cx="3581400" cy="2000250"/>
          </a:xfrm>
          <a:prstGeom prst="rect">
            <a:avLst/>
          </a:prstGeom>
        </p:spPr>
      </p:pic>
      <p:pic>
        <p:nvPicPr>
          <p:cNvPr id="8" name="Picture 7" descr="Logo&#10;&#10;Description automatically generated">
            <a:extLst>
              <a:ext uri="{FF2B5EF4-FFF2-40B4-BE49-F238E27FC236}">
                <a16:creationId xmlns:a16="http://schemas.microsoft.com/office/drawing/2014/main" id="{11B54A24-459B-4263-876A-56FAD6BC417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681210" y="2175034"/>
            <a:ext cx="1920240" cy="1920240"/>
          </a:xfrm>
          <a:prstGeom prst="rect">
            <a:avLst/>
          </a:prstGeom>
        </p:spPr>
      </p:pic>
      <p:pic>
        <p:nvPicPr>
          <p:cNvPr id="9" name="Picture 8">
            <a:extLst>
              <a:ext uri="{FF2B5EF4-FFF2-40B4-BE49-F238E27FC236}">
                <a16:creationId xmlns:a16="http://schemas.microsoft.com/office/drawing/2014/main" id="{956968B2-5E53-44EB-AA8B-41F045482B97}"/>
              </a:ext>
            </a:extLst>
          </p:cNvPr>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6503668" y="4319586"/>
            <a:ext cx="2505076" cy="2043113"/>
          </a:xfrm>
          <a:prstGeom prst="rect">
            <a:avLst/>
          </a:prstGeom>
          <a:noFill/>
          <a:ln>
            <a:noFill/>
          </a:ln>
        </p:spPr>
      </p:pic>
      <p:pic>
        <p:nvPicPr>
          <p:cNvPr id="10" name="Picture 9" descr="A group of people dancing&#10;&#10;Description automatically generated">
            <a:extLst>
              <a:ext uri="{FF2B5EF4-FFF2-40B4-BE49-F238E27FC236}">
                <a16:creationId xmlns:a16="http://schemas.microsoft.com/office/drawing/2014/main" id="{30F28E84-5C42-46F1-BDAD-07F8BC46D70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9208769" y="4319586"/>
            <a:ext cx="2348866" cy="2024064"/>
          </a:xfrm>
          <a:prstGeom prst="rect">
            <a:avLst/>
          </a:prstGeom>
        </p:spPr>
      </p:pic>
    </p:spTree>
    <p:extLst>
      <p:ext uri="{BB962C8B-B14F-4D97-AF65-F5344CB8AC3E}">
        <p14:creationId xmlns:p14="http://schemas.microsoft.com/office/powerpoint/2010/main" val="2961637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E2C6D88-8F65-2C36-D2FA-5A897CB1FF0C}"/>
              </a:ext>
            </a:extLst>
          </p:cNvPr>
          <p:cNvCxnSpPr/>
          <p:nvPr/>
        </p:nvCxnSpPr>
        <p:spPr>
          <a:xfrm>
            <a:off x="627355" y="1038689"/>
            <a:ext cx="10937289" cy="0"/>
          </a:xfrm>
          <a:prstGeom prst="line">
            <a:avLst/>
          </a:prstGeom>
          <a:ln w="28575"/>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DCE5B0E5-4822-C9F9-E9B9-4671D9D88C75}"/>
              </a:ext>
            </a:extLst>
          </p:cNvPr>
          <p:cNvSpPr txBox="1"/>
          <p:nvPr/>
        </p:nvSpPr>
        <p:spPr>
          <a:xfrm>
            <a:off x="736847" y="328477"/>
            <a:ext cx="10209320" cy="381740"/>
          </a:xfrm>
          <a:prstGeom prst="rect">
            <a:avLst/>
          </a:prstGeom>
          <a:noFill/>
        </p:spPr>
        <p:txBody>
          <a:bodyPr wrap="square" rtlCol="0">
            <a:spAutoFit/>
          </a:bodyPr>
          <a:lstStyle/>
          <a:p>
            <a:r>
              <a:rPr lang="en-US" b="1" dirty="0">
                <a:latin typeface="Noto Serif" panose="02020502060505020204" pitchFamily="18"/>
                <a:ea typeface="Noto Serif" panose="02020502060505020204" pitchFamily="18"/>
                <a:cs typeface="Noto Serif" panose="02020502060505020204" pitchFamily="18"/>
              </a:rPr>
              <a:t>PROJECT #1 | SCHUYLERVILLE MARINA</a:t>
            </a:r>
          </a:p>
        </p:txBody>
      </p:sp>
      <p:sp>
        <p:nvSpPr>
          <p:cNvPr id="7" name="TextBox 6">
            <a:extLst>
              <a:ext uri="{FF2B5EF4-FFF2-40B4-BE49-F238E27FC236}">
                <a16:creationId xmlns:a16="http://schemas.microsoft.com/office/drawing/2014/main" id="{1A281521-FEB0-D1A2-FB77-59C3CB7DFCE4}"/>
              </a:ext>
            </a:extLst>
          </p:cNvPr>
          <p:cNvSpPr txBox="1"/>
          <p:nvPr/>
        </p:nvSpPr>
        <p:spPr>
          <a:xfrm>
            <a:off x="736847" y="666568"/>
            <a:ext cx="10209320" cy="307777"/>
          </a:xfrm>
          <a:prstGeom prst="rect">
            <a:avLst/>
          </a:prstGeom>
          <a:noFill/>
        </p:spPr>
        <p:txBody>
          <a:bodyPr wrap="square" rtlCol="0">
            <a:spAutoFit/>
          </a:bodyPr>
          <a:lstStyle/>
          <a:p>
            <a:r>
              <a:rPr lang="en-US" sz="1400" i="1" dirty="0">
                <a:latin typeface="Open Sans" pitchFamily="2" charset="0"/>
                <a:ea typeface="Open Sans" pitchFamily="2" charset="0"/>
                <a:cs typeface="Open Sans" pitchFamily="2" charset="0"/>
              </a:rPr>
              <a:t>Ferry Street Holdings Container Cabins and Special Event Venue</a:t>
            </a:r>
          </a:p>
        </p:txBody>
      </p:sp>
      <p:pic>
        <p:nvPicPr>
          <p:cNvPr id="8" name="Picture 7" descr="A picture containing text&#10;&#10;Description automatically generated">
            <a:extLst>
              <a:ext uri="{FF2B5EF4-FFF2-40B4-BE49-F238E27FC236}">
                <a16:creationId xmlns:a16="http://schemas.microsoft.com/office/drawing/2014/main" id="{A6CFAB6C-0814-9C8B-B13B-0CB28AF16EF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0878197" y="259000"/>
            <a:ext cx="686447" cy="686447"/>
          </a:xfrm>
          <a:prstGeom prst="rect">
            <a:avLst/>
          </a:prstGeom>
        </p:spPr>
      </p:pic>
      <p:sp>
        <p:nvSpPr>
          <p:cNvPr id="9" name="TextBox 8">
            <a:extLst>
              <a:ext uri="{FF2B5EF4-FFF2-40B4-BE49-F238E27FC236}">
                <a16:creationId xmlns:a16="http://schemas.microsoft.com/office/drawing/2014/main" id="{DB9AB7CD-AD10-50AD-ABB2-6550DC679C65}"/>
              </a:ext>
            </a:extLst>
          </p:cNvPr>
          <p:cNvSpPr txBox="1"/>
          <p:nvPr/>
        </p:nvSpPr>
        <p:spPr>
          <a:xfrm>
            <a:off x="7961786" y="457887"/>
            <a:ext cx="2867487" cy="276999"/>
          </a:xfrm>
          <a:prstGeom prst="rect">
            <a:avLst/>
          </a:prstGeom>
          <a:noFill/>
        </p:spPr>
        <p:txBody>
          <a:bodyPr wrap="square" rtlCol="0">
            <a:spAutoFit/>
          </a:bodyPr>
          <a:lstStyle/>
          <a:p>
            <a:r>
              <a:rPr lang="en-US" sz="1200" i="1" dirty="0"/>
              <a:t>New York Forward </a:t>
            </a:r>
            <a:r>
              <a:rPr lang="en-US" sz="1200" dirty="0"/>
              <a:t>| </a:t>
            </a:r>
            <a:r>
              <a:rPr lang="en-US" sz="1200" i="1" dirty="0"/>
              <a:t>Village of Schuylerville</a:t>
            </a:r>
            <a:endParaRPr lang="en-US" sz="1200" dirty="0"/>
          </a:p>
        </p:txBody>
      </p:sp>
      <p:sp>
        <p:nvSpPr>
          <p:cNvPr id="2" name="TextBox 1">
            <a:extLst>
              <a:ext uri="{FF2B5EF4-FFF2-40B4-BE49-F238E27FC236}">
                <a16:creationId xmlns:a16="http://schemas.microsoft.com/office/drawing/2014/main" id="{91B7CF64-4CAB-1DC9-1BB1-7F256C6D56AE}"/>
              </a:ext>
            </a:extLst>
          </p:cNvPr>
          <p:cNvSpPr txBox="1"/>
          <p:nvPr/>
        </p:nvSpPr>
        <p:spPr>
          <a:xfrm>
            <a:off x="627355" y="1245001"/>
            <a:ext cx="4740676" cy="3293209"/>
          </a:xfrm>
          <a:prstGeom prst="rect">
            <a:avLst/>
          </a:prstGeom>
          <a:noFill/>
        </p:spPr>
        <p:txBody>
          <a:bodyPr wrap="square" rtlCol="0">
            <a:spAutoFit/>
          </a:bodyPr>
          <a:lstStyle/>
          <a:p>
            <a:r>
              <a:rPr lang="en-US" sz="1600" dirty="0">
                <a:latin typeface="Open Sans" pitchFamily="2" charset="0"/>
                <a:ea typeface="Open Sans" pitchFamily="2" charset="0"/>
                <a:cs typeface="Open Sans" pitchFamily="2" charset="0"/>
              </a:rPr>
              <a:t>Ferry Street Holdings has invested $2.5 million to upgrade the Schuylerville Marina property to include:</a:t>
            </a:r>
          </a:p>
          <a:p>
            <a:pPr marL="285750" indent="-285750">
              <a:buFont typeface="Arial" panose="020B0604020202020204" pitchFamily="34" charset="0"/>
              <a:buChar char="•"/>
            </a:pPr>
            <a:r>
              <a:rPr lang="en-US" sz="1600" dirty="0">
                <a:latin typeface="Open Sans" pitchFamily="2" charset="0"/>
                <a:ea typeface="Open Sans" pitchFamily="2" charset="0"/>
                <a:cs typeface="Open Sans" pitchFamily="2" charset="0"/>
              </a:rPr>
              <a:t>New docks and a houseboat that sleeps six</a:t>
            </a:r>
          </a:p>
          <a:p>
            <a:pPr marL="285750" indent="-285750">
              <a:buFont typeface="Arial" panose="020B0604020202020204" pitchFamily="34" charset="0"/>
              <a:buChar char="•"/>
            </a:pPr>
            <a:r>
              <a:rPr lang="en-US" sz="1600" dirty="0">
                <a:latin typeface="Open Sans" pitchFamily="2" charset="0"/>
                <a:ea typeface="Open Sans" pitchFamily="2" charset="0"/>
                <a:cs typeface="Open Sans" pitchFamily="2" charset="0"/>
              </a:rPr>
              <a:t>Restaurant renovations, and the expansion of outdoor dining along the water.</a:t>
            </a:r>
          </a:p>
          <a:p>
            <a:pPr marL="285750" indent="-285750">
              <a:buFont typeface="Arial" panose="020B0604020202020204" pitchFamily="34" charset="0"/>
              <a:buChar char="•"/>
            </a:pPr>
            <a:r>
              <a:rPr lang="en-US" sz="1600" dirty="0">
                <a:latin typeface="Open Sans" pitchFamily="2" charset="0"/>
                <a:ea typeface="Open Sans" pitchFamily="2" charset="0"/>
                <a:cs typeface="Open Sans" pitchFamily="2" charset="0"/>
              </a:rPr>
              <a:t>The installation of four container cabins refurbished to accommodate up to two-guest per night per cabin, 180 days of the year.</a:t>
            </a:r>
          </a:p>
          <a:p>
            <a:pPr marL="285750" indent="-285750">
              <a:buFont typeface="Arial" panose="020B0604020202020204" pitchFamily="34" charset="0"/>
              <a:buChar char="•"/>
            </a:pPr>
            <a:r>
              <a:rPr lang="en-US" sz="1600" dirty="0">
                <a:latin typeface="Open Sans" pitchFamily="2" charset="0"/>
                <a:ea typeface="Open Sans" pitchFamily="2" charset="0"/>
                <a:cs typeface="Open Sans" pitchFamily="2" charset="0"/>
              </a:rPr>
              <a:t>By May 1, 2023, they’d like NY Forward Funds to help double the number of container cabins on this site at a cost of $100,000.</a:t>
            </a:r>
          </a:p>
        </p:txBody>
      </p:sp>
      <p:sp>
        <p:nvSpPr>
          <p:cNvPr id="3" name="TextBox 2">
            <a:extLst>
              <a:ext uri="{FF2B5EF4-FFF2-40B4-BE49-F238E27FC236}">
                <a16:creationId xmlns:a16="http://schemas.microsoft.com/office/drawing/2014/main" id="{D74EC8A5-AA36-9BD1-8216-8AD0D1CD4914}"/>
              </a:ext>
            </a:extLst>
          </p:cNvPr>
          <p:cNvSpPr txBox="1"/>
          <p:nvPr/>
        </p:nvSpPr>
        <p:spPr>
          <a:xfrm>
            <a:off x="7961786" y="4744521"/>
            <a:ext cx="3098307" cy="1815882"/>
          </a:xfrm>
          <a:prstGeom prst="rect">
            <a:avLst/>
          </a:prstGeom>
          <a:noFill/>
          <a:ln w="28575">
            <a:noFill/>
          </a:ln>
        </p:spPr>
        <p:txBody>
          <a:bodyPr wrap="square" rtlCol="0">
            <a:spAutoFit/>
          </a:bodyPr>
          <a:lstStyle/>
          <a:p>
            <a:r>
              <a:rPr lang="en-US" sz="1400" b="1" dirty="0">
                <a:latin typeface="Open Sans" pitchFamily="2" charset="0"/>
                <a:ea typeface="Open Sans" pitchFamily="2" charset="0"/>
                <a:cs typeface="Open Sans" pitchFamily="2" charset="0"/>
              </a:rPr>
              <a:t>Total Project Cost: </a:t>
            </a:r>
            <a:r>
              <a:rPr lang="en-US" sz="1400" dirty="0">
                <a:latin typeface="Open Sans" pitchFamily="2" charset="0"/>
                <a:ea typeface="Open Sans" pitchFamily="2" charset="0"/>
                <a:cs typeface="Open Sans" pitchFamily="2" charset="0"/>
              </a:rPr>
              <a:t>$100,000</a:t>
            </a:r>
            <a:endParaRPr lang="en-US" sz="1400" b="1" dirty="0">
              <a:latin typeface="Open Sans" pitchFamily="2" charset="0"/>
              <a:ea typeface="Open Sans" pitchFamily="2" charset="0"/>
              <a:cs typeface="Open Sans" pitchFamily="2" charset="0"/>
            </a:endParaRPr>
          </a:p>
          <a:p>
            <a:r>
              <a:rPr lang="en-US" sz="1400" b="1" dirty="0">
                <a:latin typeface="Open Sans" pitchFamily="2" charset="0"/>
                <a:ea typeface="Open Sans" pitchFamily="2" charset="0"/>
                <a:cs typeface="Open Sans" pitchFamily="2" charset="0"/>
              </a:rPr>
              <a:t>NYF Requested Amount: </a:t>
            </a:r>
            <a:r>
              <a:rPr lang="en-US" sz="1400" dirty="0">
                <a:latin typeface="Open Sans" pitchFamily="2" charset="0"/>
                <a:ea typeface="Open Sans" pitchFamily="2" charset="0"/>
                <a:cs typeface="Open Sans" pitchFamily="2" charset="0"/>
              </a:rPr>
              <a:t>$25,000</a:t>
            </a:r>
            <a:endParaRPr lang="en-US" sz="1400" b="1" dirty="0">
              <a:latin typeface="Open Sans" pitchFamily="2" charset="0"/>
              <a:ea typeface="Open Sans" pitchFamily="2" charset="0"/>
              <a:cs typeface="Open Sans" pitchFamily="2" charset="0"/>
            </a:endParaRPr>
          </a:p>
          <a:p>
            <a:r>
              <a:rPr lang="en-US" sz="1400" b="1" dirty="0">
                <a:latin typeface="Open Sans" pitchFamily="2" charset="0"/>
                <a:ea typeface="Open Sans" pitchFamily="2" charset="0"/>
                <a:cs typeface="Open Sans" pitchFamily="2" charset="0"/>
              </a:rPr>
              <a:t>Site Control Status: </a:t>
            </a:r>
            <a:r>
              <a:rPr lang="en-US" sz="1400" dirty="0">
                <a:latin typeface="Open Sans" pitchFamily="2" charset="0"/>
                <a:ea typeface="Open Sans" pitchFamily="2" charset="0"/>
                <a:cs typeface="Open Sans" pitchFamily="2" charset="0"/>
              </a:rPr>
              <a:t>Ferry Street Holdings Owns the Property</a:t>
            </a:r>
            <a:endParaRPr lang="en-US" sz="1400" b="1" dirty="0">
              <a:latin typeface="Open Sans" pitchFamily="2" charset="0"/>
              <a:ea typeface="Open Sans" pitchFamily="2" charset="0"/>
              <a:cs typeface="Open Sans" pitchFamily="2" charset="0"/>
            </a:endParaRPr>
          </a:p>
          <a:p>
            <a:r>
              <a:rPr lang="en-US" sz="1400" b="1" dirty="0">
                <a:latin typeface="Open Sans" pitchFamily="2" charset="0"/>
                <a:ea typeface="Open Sans" pitchFamily="2" charset="0"/>
                <a:cs typeface="Open Sans" pitchFamily="2" charset="0"/>
              </a:rPr>
              <a:t>Additional Funds Identified: </a:t>
            </a:r>
            <a:r>
              <a:rPr lang="en-US" sz="1400" dirty="0">
                <a:latin typeface="Open Sans" pitchFamily="2" charset="0"/>
                <a:ea typeface="Open Sans" pitchFamily="2" charset="0"/>
                <a:cs typeface="Open Sans" pitchFamily="2" charset="0"/>
              </a:rPr>
              <a:t>$75,000 by Ferry Street Holdings</a:t>
            </a:r>
            <a:endParaRPr lang="en-US" sz="1400" b="1" dirty="0">
              <a:latin typeface="Open Sans" pitchFamily="2" charset="0"/>
              <a:ea typeface="Open Sans" pitchFamily="2" charset="0"/>
              <a:cs typeface="Open Sans" pitchFamily="2" charset="0"/>
            </a:endParaRPr>
          </a:p>
          <a:p>
            <a:r>
              <a:rPr lang="en-US" sz="1400" b="1" dirty="0">
                <a:latin typeface="Open Sans" pitchFamily="2" charset="0"/>
                <a:ea typeface="Open Sans" pitchFamily="2" charset="0"/>
                <a:cs typeface="Open Sans" pitchFamily="2" charset="0"/>
              </a:rPr>
              <a:t>Project Timeline: </a:t>
            </a:r>
            <a:r>
              <a:rPr lang="en-US" sz="1400" dirty="0">
                <a:latin typeface="Open Sans" pitchFamily="2" charset="0"/>
                <a:ea typeface="Open Sans" pitchFamily="2" charset="0"/>
                <a:cs typeface="Open Sans" pitchFamily="2" charset="0"/>
              </a:rPr>
              <a:t>May 1, 2023 Operational</a:t>
            </a:r>
          </a:p>
        </p:txBody>
      </p:sp>
      <p:sp>
        <p:nvSpPr>
          <p:cNvPr id="13" name="TextBox 12">
            <a:extLst>
              <a:ext uri="{FF2B5EF4-FFF2-40B4-BE49-F238E27FC236}">
                <a16:creationId xmlns:a16="http://schemas.microsoft.com/office/drawing/2014/main" id="{D3D1ED62-426A-CDD4-ADB5-2D3C3FB110EE}"/>
              </a:ext>
            </a:extLst>
          </p:cNvPr>
          <p:cNvSpPr txBox="1"/>
          <p:nvPr/>
        </p:nvSpPr>
        <p:spPr>
          <a:xfrm>
            <a:off x="627355" y="4744521"/>
            <a:ext cx="5885895" cy="1754326"/>
          </a:xfrm>
          <a:prstGeom prst="rect">
            <a:avLst/>
          </a:prstGeom>
          <a:noFill/>
          <a:ln w="28575">
            <a:solidFill>
              <a:schemeClr val="tx1"/>
            </a:solidFill>
          </a:ln>
        </p:spPr>
        <p:txBody>
          <a:bodyPr wrap="square" rtlCol="0">
            <a:spAutoFit/>
          </a:bodyPr>
          <a:lstStyle/>
          <a:p>
            <a:pPr algn="ctr"/>
            <a:r>
              <a:rPr lang="en-US" b="1" dirty="0">
                <a:latin typeface="Noto Serif" panose="02020502060505020204" pitchFamily="18"/>
                <a:ea typeface="Noto Serif" panose="02020502060505020204" pitchFamily="18"/>
                <a:cs typeface="Noto Serif" panose="02020502060505020204" pitchFamily="18"/>
              </a:rPr>
              <a:t>Community Impact</a:t>
            </a:r>
          </a:p>
          <a:p>
            <a:pPr algn="ctr"/>
            <a:endParaRPr lang="en-US" i="1" dirty="0">
              <a:latin typeface="Open Sans" pitchFamily="2" charset="0"/>
              <a:ea typeface="Open Sans" pitchFamily="2" charset="0"/>
              <a:cs typeface="Open Sans" pitchFamily="2" charset="0"/>
            </a:endParaRPr>
          </a:p>
          <a:p>
            <a:pPr algn="ctr"/>
            <a:r>
              <a:rPr lang="en-US" i="1" dirty="0">
                <a:latin typeface="Open Sans" pitchFamily="2" charset="0"/>
                <a:ea typeface="Open Sans" pitchFamily="2" charset="0"/>
                <a:cs typeface="Open Sans" pitchFamily="2" charset="0"/>
              </a:rPr>
              <a:t>Where people stay is where they spend their money on vacation. If these units are rented 66% of the time, this would mean nearly 4,000 more guests would stay there and spend money in Schuylerville.</a:t>
            </a:r>
          </a:p>
        </p:txBody>
      </p:sp>
      <p:pic>
        <p:nvPicPr>
          <p:cNvPr id="19" name="Google Shape;402;p22" descr="A picture containing outdoor, building&#10;&#10;Description automatically generated">
            <a:extLst>
              <a:ext uri="{FF2B5EF4-FFF2-40B4-BE49-F238E27FC236}">
                <a16:creationId xmlns:a16="http://schemas.microsoft.com/office/drawing/2014/main" id="{370F3CEB-EF19-4CBD-ACD2-E6B29F8DA8E7}"/>
              </a:ext>
            </a:extLst>
          </p:cNvPr>
          <p:cNvPicPr preferRelativeResize="0">
            <a:picLocks/>
          </p:cNvPicPr>
          <p:nvPr/>
        </p:nvPicPr>
        <p:blipFill rotWithShape="1">
          <a:blip r:embed="rId3">
            <a:alphaModFix/>
          </a:blip>
          <a:srcRect l="3748" r="3656" b="2"/>
          <a:stretch/>
        </p:blipFill>
        <p:spPr>
          <a:xfrm>
            <a:off x="7142290" y="1224145"/>
            <a:ext cx="4447502" cy="3290126"/>
          </a:xfrm>
          <a:prstGeom prst="rect">
            <a:avLst/>
          </a:prstGeom>
          <a:noFill/>
          <a:ln w="9525" cap="flat" cmpd="sng">
            <a:solidFill>
              <a:srgbClr val="4F8F90"/>
            </a:solidFill>
            <a:prstDash val="solid"/>
            <a:round/>
            <a:headEnd type="none" w="sm" len="sm"/>
            <a:tailEnd type="none" w="sm" len="sm"/>
          </a:ln>
        </p:spPr>
      </p:pic>
    </p:spTree>
    <p:extLst>
      <p:ext uri="{BB962C8B-B14F-4D97-AF65-F5344CB8AC3E}">
        <p14:creationId xmlns:p14="http://schemas.microsoft.com/office/powerpoint/2010/main" val="3456055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E2C6D88-8F65-2C36-D2FA-5A897CB1FF0C}"/>
              </a:ext>
            </a:extLst>
          </p:cNvPr>
          <p:cNvCxnSpPr/>
          <p:nvPr/>
        </p:nvCxnSpPr>
        <p:spPr>
          <a:xfrm>
            <a:off x="627355" y="1038689"/>
            <a:ext cx="10937289" cy="0"/>
          </a:xfrm>
          <a:prstGeom prst="line">
            <a:avLst/>
          </a:prstGeom>
          <a:ln w="28575"/>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DCE5B0E5-4822-C9F9-E9B9-4671D9D88C75}"/>
              </a:ext>
            </a:extLst>
          </p:cNvPr>
          <p:cNvSpPr txBox="1"/>
          <p:nvPr/>
        </p:nvSpPr>
        <p:spPr>
          <a:xfrm>
            <a:off x="736847" y="328477"/>
            <a:ext cx="10209320" cy="381740"/>
          </a:xfrm>
          <a:prstGeom prst="rect">
            <a:avLst/>
          </a:prstGeom>
          <a:noFill/>
        </p:spPr>
        <p:txBody>
          <a:bodyPr wrap="square" rtlCol="0">
            <a:spAutoFit/>
          </a:bodyPr>
          <a:lstStyle/>
          <a:p>
            <a:r>
              <a:rPr lang="en-US" b="1" dirty="0">
                <a:latin typeface="Noto Serif" panose="02020502060505020204" pitchFamily="18"/>
                <a:ea typeface="Noto Serif" panose="02020502060505020204" pitchFamily="18"/>
                <a:cs typeface="Noto Serif" panose="02020502060505020204" pitchFamily="18"/>
              </a:rPr>
              <a:t>PROJECT #1 CONT. | SCHUYLERVILLE MARINA</a:t>
            </a:r>
          </a:p>
        </p:txBody>
      </p:sp>
      <p:sp>
        <p:nvSpPr>
          <p:cNvPr id="7" name="TextBox 6">
            <a:extLst>
              <a:ext uri="{FF2B5EF4-FFF2-40B4-BE49-F238E27FC236}">
                <a16:creationId xmlns:a16="http://schemas.microsoft.com/office/drawing/2014/main" id="{1A281521-FEB0-D1A2-FB77-59C3CB7DFCE4}"/>
              </a:ext>
            </a:extLst>
          </p:cNvPr>
          <p:cNvSpPr txBox="1"/>
          <p:nvPr/>
        </p:nvSpPr>
        <p:spPr>
          <a:xfrm>
            <a:off x="736847" y="666568"/>
            <a:ext cx="10209320" cy="307777"/>
          </a:xfrm>
          <a:prstGeom prst="rect">
            <a:avLst/>
          </a:prstGeom>
          <a:noFill/>
        </p:spPr>
        <p:txBody>
          <a:bodyPr wrap="square" rtlCol="0">
            <a:spAutoFit/>
          </a:bodyPr>
          <a:lstStyle/>
          <a:p>
            <a:r>
              <a:rPr lang="en-US" sz="1400" i="1" dirty="0">
                <a:latin typeface="Open Sans" pitchFamily="2" charset="0"/>
                <a:ea typeface="Open Sans" pitchFamily="2" charset="0"/>
                <a:cs typeface="Open Sans" pitchFamily="2" charset="0"/>
              </a:rPr>
              <a:t>Ferry Street Holdings Container Cabins and Special Event Venue</a:t>
            </a:r>
          </a:p>
        </p:txBody>
      </p:sp>
      <p:pic>
        <p:nvPicPr>
          <p:cNvPr id="8" name="Picture 7" descr="A picture containing text&#10;&#10;Description automatically generated">
            <a:extLst>
              <a:ext uri="{FF2B5EF4-FFF2-40B4-BE49-F238E27FC236}">
                <a16:creationId xmlns:a16="http://schemas.microsoft.com/office/drawing/2014/main" id="{A6CFAB6C-0814-9C8B-B13B-0CB28AF16EF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0878197" y="259000"/>
            <a:ext cx="686447" cy="686447"/>
          </a:xfrm>
          <a:prstGeom prst="rect">
            <a:avLst/>
          </a:prstGeom>
        </p:spPr>
      </p:pic>
      <p:sp>
        <p:nvSpPr>
          <p:cNvPr id="9" name="TextBox 8">
            <a:extLst>
              <a:ext uri="{FF2B5EF4-FFF2-40B4-BE49-F238E27FC236}">
                <a16:creationId xmlns:a16="http://schemas.microsoft.com/office/drawing/2014/main" id="{DB9AB7CD-AD10-50AD-ABB2-6550DC679C65}"/>
              </a:ext>
            </a:extLst>
          </p:cNvPr>
          <p:cNvSpPr txBox="1"/>
          <p:nvPr/>
        </p:nvSpPr>
        <p:spPr>
          <a:xfrm>
            <a:off x="7961786" y="457887"/>
            <a:ext cx="2867487" cy="276999"/>
          </a:xfrm>
          <a:prstGeom prst="rect">
            <a:avLst/>
          </a:prstGeom>
          <a:noFill/>
        </p:spPr>
        <p:txBody>
          <a:bodyPr wrap="square" rtlCol="0">
            <a:spAutoFit/>
          </a:bodyPr>
          <a:lstStyle/>
          <a:p>
            <a:r>
              <a:rPr lang="en-US" sz="1200" i="1" dirty="0"/>
              <a:t>New York Forward </a:t>
            </a:r>
            <a:r>
              <a:rPr lang="en-US" sz="1200" dirty="0"/>
              <a:t>| </a:t>
            </a:r>
            <a:r>
              <a:rPr lang="en-US" sz="1200" i="1" dirty="0"/>
              <a:t>Village of Schuylerville</a:t>
            </a:r>
            <a:endParaRPr lang="en-US" sz="1200" dirty="0"/>
          </a:p>
        </p:txBody>
      </p:sp>
      <p:sp>
        <p:nvSpPr>
          <p:cNvPr id="2" name="TextBox 1">
            <a:extLst>
              <a:ext uri="{FF2B5EF4-FFF2-40B4-BE49-F238E27FC236}">
                <a16:creationId xmlns:a16="http://schemas.microsoft.com/office/drawing/2014/main" id="{91B7CF64-4CAB-1DC9-1BB1-7F256C6D56AE}"/>
              </a:ext>
            </a:extLst>
          </p:cNvPr>
          <p:cNvSpPr txBox="1"/>
          <p:nvPr/>
        </p:nvSpPr>
        <p:spPr>
          <a:xfrm>
            <a:off x="627355" y="1245001"/>
            <a:ext cx="4740676" cy="3539430"/>
          </a:xfrm>
          <a:prstGeom prst="rect">
            <a:avLst/>
          </a:prstGeom>
          <a:noFill/>
        </p:spPr>
        <p:txBody>
          <a:bodyPr wrap="square" rtlCol="0">
            <a:spAutoFit/>
          </a:bodyPr>
          <a:lstStyle/>
          <a:p>
            <a:r>
              <a:rPr lang="en-US" sz="1600" dirty="0">
                <a:latin typeface="Open Sans" pitchFamily="2" charset="0"/>
                <a:ea typeface="Open Sans" pitchFamily="2" charset="0"/>
                <a:cs typeface="Open Sans" pitchFamily="2" charset="0"/>
              </a:rPr>
              <a:t>Continued from first slide: </a:t>
            </a:r>
          </a:p>
          <a:p>
            <a:pPr marL="285750" indent="-285750">
              <a:buFont typeface="Arial" panose="020B0604020202020204" pitchFamily="34" charset="0"/>
              <a:buChar char="•"/>
            </a:pPr>
            <a:r>
              <a:rPr lang="en-US" sz="1600" dirty="0">
                <a:latin typeface="Open Sans" pitchFamily="2" charset="0"/>
                <a:ea typeface="Open Sans" pitchFamily="2" charset="0"/>
                <a:cs typeface="Open Sans" pitchFamily="2" charset="0"/>
              </a:rPr>
              <a:t>The barn will be 4,000 sq ft and seat 200 people. We expect to create 25 jobs between food and beverage services &amp; maintenance staff. </a:t>
            </a:r>
          </a:p>
          <a:p>
            <a:pPr marL="285750" indent="-285750">
              <a:buFont typeface="Arial" panose="020B0604020202020204" pitchFamily="34" charset="0"/>
              <a:buChar char="•"/>
            </a:pPr>
            <a:r>
              <a:rPr lang="en-US" sz="1600" dirty="0">
                <a:latin typeface="Open Sans" pitchFamily="2" charset="0"/>
                <a:ea typeface="Open Sans" pitchFamily="2" charset="0"/>
                <a:cs typeface="Open Sans" pitchFamily="2" charset="0"/>
              </a:rPr>
              <a:t>By May 1, 2024, we would like NY Forward Funds to assist in making this location the most unique destination in the region for weddings and other events, both private and public/civic. There are islands and there are restored barns in our region, but we know of none that combine the two to create this breath-taking setting right in the middle of the Hudson River.</a:t>
            </a:r>
          </a:p>
        </p:txBody>
      </p:sp>
      <p:sp>
        <p:nvSpPr>
          <p:cNvPr id="3" name="TextBox 2">
            <a:extLst>
              <a:ext uri="{FF2B5EF4-FFF2-40B4-BE49-F238E27FC236}">
                <a16:creationId xmlns:a16="http://schemas.microsoft.com/office/drawing/2014/main" id="{D74EC8A5-AA36-9BD1-8216-8AD0D1CD4914}"/>
              </a:ext>
            </a:extLst>
          </p:cNvPr>
          <p:cNvSpPr txBox="1"/>
          <p:nvPr/>
        </p:nvSpPr>
        <p:spPr>
          <a:xfrm>
            <a:off x="7961786" y="4744521"/>
            <a:ext cx="3098307" cy="2031325"/>
          </a:xfrm>
          <a:prstGeom prst="rect">
            <a:avLst/>
          </a:prstGeom>
          <a:noFill/>
          <a:ln w="28575">
            <a:noFill/>
          </a:ln>
        </p:spPr>
        <p:txBody>
          <a:bodyPr wrap="square" rtlCol="0">
            <a:spAutoFit/>
          </a:bodyPr>
          <a:lstStyle/>
          <a:p>
            <a:r>
              <a:rPr lang="en-US" sz="1400" b="1" dirty="0">
                <a:latin typeface="Open Sans" pitchFamily="2" charset="0"/>
                <a:ea typeface="Open Sans" pitchFamily="2" charset="0"/>
                <a:cs typeface="Open Sans" pitchFamily="2" charset="0"/>
              </a:rPr>
              <a:t>Total Project Cost: </a:t>
            </a:r>
            <a:r>
              <a:rPr lang="en-US" sz="1400" dirty="0">
                <a:latin typeface="Open Sans" pitchFamily="2" charset="0"/>
                <a:ea typeface="Open Sans" pitchFamily="2" charset="0"/>
                <a:cs typeface="Open Sans" pitchFamily="2" charset="0"/>
              </a:rPr>
              <a:t>$800,000</a:t>
            </a:r>
            <a:endParaRPr lang="en-US" sz="1400" b="1" dirty="0">
              <a:latin typeface="Open Sans" pitchFamily="2" charset="0"/>
              <a:ea typeface="Open Sans" pitchFamily="2" charset="0"/>
              <a:cs typeface="Open Sans" pitchFamily="2" charset="0"/>
            </a:endParaRPr>
          </a:p>
          <a:p>
            <a:r>
              <a:rPr lang="en-US" sz="1400" b="1" dirty="0">
                <a:latin typeface="Open Sans" pitchFamily="2" charset="0"/>
                <a:ea typeface="Open Sans" pitchFamily="2" charset="0"/>
                <a:cs typeface="Open Sans" pitchFamily="2" charset="0"/>
              </a:rPr>
              <a:t>NYF Requested Amount: </a:t>
            </a:r>
            <a:r>
              <a:rPr lang="en-US" sz="1400" dirty="0">
                <a:latin typeface="Open Sans" pitchFamily="2" charset="0"/>
                <a:ea typeface="Open Sans" pitchFamily="2" charset="0"/>
                <a:cs typeface="Open Sans" pitchFamily="2" charset="0"/>
              </a:rPr>
              <a:t>$264,000</a:t>
            </a:r>
            <a:endParaRPr lang="en-US" sz="1400" b="1" dirty="0">
              <a:latin typeface="Open Sans" pitchFamily="2" charset="0"/>
              <a:ea typeface="Open Sans" pitchFamily="2" charset="0"/>
              <a:cs typeface="Open Sans" pitchFamily="2" charset="0"/>
            </a:endParaRPr>
          </a:p>
          <a:p>
            <a:r>
              <a:rPr lang="en-US" sz="1400" b="1" dirty="0">
                <a:latin typeface="Open Sans" pitchFamily="2" charset="0"/>
                <a:ea typeface="Open Sans" pitchFamily="2" charset="0"/>
                <a:cs typeface="Open Sans" pitchFamily="2" charset="0"/>
              </a:rPr>
              <a:t>Site Control Status: </a:t>
            </a:r>
            <a:r>
              <a:rPr lang="en-US" sz="1400" dirty="0">
                <a:latin typeface="Open Sans" pitchFamily="2" charset="0"/>
                <a:ea typeface="Open Sans" pitchFamily="2" charset="0"/>
                <a:cs typeface="Open Sans" pitchFamily="2" charset="0"/>
              </a:rPr>
              <a:t>Ferry Street Holdings Owns the Property</a:t>
            </a:r>
            <a:endParaRPr lang="en-US" sz="1400" b="1" dirty="0">
              <a:latin typeface="Open Sans" pitchFamily="2" charset="0"/>
              <a:ea typeface="Open Sans" pitchFamily="2" charset="0"/>
              <a:cs typeface="Open Sans" pitchFamily="2" charset="0"/>
            </a:endParaRPr>
          </a:p>
          <a:p>
            <a:r>
              <a:rPr lang="en-US" sz="1400" b="1" dirty="0">
                <a:latin typeface="Open Sans" pitchFamily="2" charset="0"/>
                <a:ea typeface="Open Sans" pitchFamily="2" charset="0"/>
                <a:cs typeface="Open Sans" pitchFamily="2" charset="0"/>
              </a:rPr>
              <a:t>Additional Funds Identified: </a:t>
            </a:r>
            <a:r>
              <a:rPr lang="en-US" sz="1400" dirty="0">
                <a:latin typeface="Open Sans" pitchFamily="2" charset="0"/>
                <a:ea typeface="Open Sans" pitchFamily="2" charset="0"/>
                <a:cs typeface="Open Sans" pitchFamily="2" charset="0"/>
              </a:rPr>
              <a:t>$536,000 by Ferry Street Holdings</a:t>
            </a:r>
            <a:endParaRPr lang="en-US" sz="1400" b="1" dirty="0">
              <a:latin typeface="Open Sans" pitchFamily="2" charset="0"/>
              <a:ea typeface="Open Sans" pitchFamily="2" charset="0"/>
              <a:cs typeface="Open Sans" pitchFamily="2" charset="0"/>
            </a:endParaRPr>
          </a:p>
          <a:p>
            <a:r>
              <a:rPr lang="en-US" sz="1400" b="1" dirty="0">
                <a:latin typeface="Open Sans" pitchFamily="2" charset="0"/>
                <a:ea typeface="Open Sans" pitchFamily="2" charset="0"/>
                <a:cs typeface="Open Sans" pitchFamily="2" charset="0"/>
              </a:rPr>
              <a:t>Project Timeline: </a:t>
            </a:r>
            <a:r>
              <a:rPr lang="en-US" sz="1400" dirty="0">
                <a:latin typeface="Open Sans" pitchFamily="2" charset="0"/>
                <a:ea typeface="Open Sans" pitchFamily="2" charset="0"/>
                <a:cs typeface="Open Sans" pitchFamily="2" charset="0"/>
              </a:rPr>
              <a:t>May 1, 2024 Operational</a:t>
            </a:r>
          </a:p>
        </p:txBody>
      </p:sp>
      <p:sp>
        <p:nvSpPr>
          <p:cNvPr id="13" name="TextBox 12">
            <a:extLst>
              <a:ext uri="{FF2B5EF4-FFF2-40B4-BE49-F238E27FC236}">
                <a16:creationId xmlns:a16="http://schemas.microsoft.com/office/drawing/2014/main" id="{D3D1ED62-426A-CDD4-ADB5-2D3C3FB110EE}"/>
              </a:ext>
            </a:extLst>
          </p:cNvPr>
          <p:cNvSpPr txBox="1"/>
          <p:nvPr/>
        </p:nvSpPr>
        <p:spPr>
          <a:xfrm>
            <a:off x="627355" y="4744521"/>
            <a:ext cx="5885895" cy="1846659"/>
          </a:xfrm>
          <a:prstGeom prst="rect">
            <a:avLst/>
          </a:prstGeom>
          <a:noFill/>
          <a:ln w="28575">
            <a:solidFill>
              <a:schemeClr val="tx1"/>
            </a:solidFill>
          </a:ln>
        </p:spPr>
        <p:txBody>
          <a:bodyPr wrap="square" rtlCol="0">
            <a:spAutoFit/>
          </a:bodyPr>
          <a:lstStyle/>
          <a:p>
            <a:pPr algn="ctr"/>
            <a:r>
              <a:rPr lang="en-US" b="1" dirty="0">
                <a:latin typeface="Noto Serif" panose="02020502060505020204" pitchFamily="18"/>
                <a:ea typeface="Noto Serif" panose="02020502060505020204" pitchFamily="18"/>
                <a:cs typeface="Noto Serif" panose="02020502060505020204" pitchFamily="18"/>
              </a:rPr>
              <a:t>Community Impact</a:t>
            </a:r>
            <a:endParaRPr lang="en-US" i="1" dirty="0">
              <a:latin typeface="Open Sans" pitchFamily="2" charset="0"/>
              <a:ea typeface="Open Sans" pitchFamily="2" charset="0"/>
              <a:cs typeface="Open Sans" pitchFamily="2" charset="0"/>
            </a:endParaRPr>
          </a:p>
          <a:p>
            <a:pPr algn="ctr"/>
            <a:r>
              <a:rPr lang="en-US" sz="1600" i="1" dirty="0">
                <a:latin typeface="Open Sans" pitchFamily="2" charset="0"/>
                <a:ea typeface="Open Sans" pitchFamily="2" charset="0"/>
                <a:cs typeface="Open Sans" pitchFamily="2" charset="0"/>
              </a:rPr>
              <a:t>For private events held at the venue, this brings 200 people into the village. Destination weddings are very popular, and as such these guest need place to stay, eat, explore, and visit. For public and civic events, this is a great way to bring the community together for large gatherings to celebrate an occasion and/or raise awareness for special causes.</a:t>
            </a:r>
          </a:p>
        </p:txBody>
      </p:sp>
      <p:pic>
        <p:nvPicPr>
          <p:cNvPr id="19" name="Google Shape;402;p22">
            <a:extLst>
              <a:ext uri="{FF2B5EF4-FFF2-40B4-BE49-F238E27FC236}">
                <a16:creationId xmlns:a16="http://schemas.microsoft.com/office/drawing/2014/main" id="{370F3CEB-EF19-4CBD-ACD2-E6B29F8DA8E7}"/>
              </a:ext>
            </a:extLst>
          </p:cNvPr>
          <p:cNvPicPr preferRelativeResize="0">
            <a:picLocks/>
          </p:cNvPicPr>
          <p:nvPr/>
        </p:nvPicPr>
        <p:blipFill>
          <a:blip r:embed="rId3">
            <a:extLst>
              <a:ext uri="{28A0092B-C50C-407E-A947-70E740481C1C}">
                <a14:useLocalDpi xmlns:a14="http://schemas.microsoft.com/office/drawing/2010/main" val="0"/>
              </a:ext>
            </a:extLst>
          </a:blip>
          <a:srcRect l="9923" r="9923"/>
          <a:stretch/>
        </p:blipFill>
        <p:spPr>
          <a:xfrm>
            <a:off x="7142290" y="1224145"/>
            <a:ext cx="4447502" cy="3290126"/>
          </a:xfrm>
          <a:prstGeom prst="rect">
            <a:avLst/>
          </a:prstGeom>
          <a:noFill/>
          <a:ln w="9525" cap="flat" cmpd="sng">
            <a:solidFill>
              <a:srgbClr val="4F8F90"/>
            </a:solidFill>
            <a:prstDash val="solid"/>
            <a:round/>
            <a:headEnd type="none" w="sm" len="sm"/>
            <a:tailEnd type="none" w="sm" len="sm"/>
          </a:ln>
        </p:spPr>
      </p:pic>
    </p:spTree>
    <p:extLst>
      <p:ext uri="{BB962C8B-B14F-4D97-AF65-F5344CB8AC3E}">
        <p14:creationId xmlns:p14="http://schemas.microsoft.com/office/powerpoint/2010/main" val="2837757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E2C6D88-8F65-2C36-D2FA-5A897CB1FF0C}"/>
              </a:ext>
            </a:extLst>
          </p:cNvPr>
          <p:cNvCxnSpPr/>
          <p:nvPr/>
        </p:nvCxnSpPr>
        <p:spPr>
          <a:xfrm>
            <a:off x="627355" y="1038689"/>
            <a:ext cx="10937289" cy="0"/>
          </a:xfrm>
          <a:prstGeom prst="line">
            <a:avLst/>
          </a:prstGeom>
          <a:ln w="28575"/>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DCE5B0E5-4822-C9F9-E9B9-4671D9D88C75}"/>
              </a:ext>
            </a:extLst>
          </p:cNvPr>
          <p:cNvSpPr txBox="1"/>
          <p:nvPr/>
        </p:nvSpPr>
        <p:spPr>
          <a:xfrm>
            <a:off x="736847" y="284828"/>
            <a:ext cx="10209320" cy="381740"/>
          </a:xfrm>
          <a:prstGeom prst="rect">
            <a:avLst/>
          </a:prstGeom>
          <a:noFill/>
        </p:spPr>
        <p:txBody>
          <a:bodyPr wrap="square" rtlCol="0">
            <a:spAutoFit/>
          </a:bodyPr>
          <a:lstStyle/>
          <a:p>
            <a:r>
              <a:rPr lang="en-US" b="1" dirty="0">
                <a:latin typeface="Noto Serif" panose="02020502060505020204" pitchFamily="18"/>
                <a:ea typeface="Noto Serif" panose="02020502060505020204" pitchFamily="18"/>
                <a:cs typeface="Noto Serif" panose="02020502060505020204" pitchFamily="18"/>
              </a:rPr>
              <a:t>PROJECT #2 | Broad Street New Construction</a:t>
            </a:r>
          </a:p>
        </p:txBody>
      </p:sp>
      <p:sp>
        <p:nvSpPr>
          <p:cNvPr id="7" name="TextBox 6">
            <a:extLst>
              <a:ext uri="{FF2B5EF4-FFF2-40B4-BE49-F238E27FC236}">
                <a16:creationId xmlns:a16="http://schemas.microsoft.com/office/drawing/2014/main" id="{1A281521-FEB0-D1A2-FB77-59C3CB7DFCE4}"/>
              </a:ext>
            </a:extLst>
          </p:cNvPr>
          <p:cNvSpPr txBox="1"/>
          <p:nvPr/>
        </p:nvSpPr>
        <p:spPr>
          <a:xfrm>
            <a:off x="736847" y="666568"/>
            <a:ext cx="10209320" cy="307777"/>
          </a:xfrm>
          <a:prstGeom prst="rect">
            <a:avLst/>
          </a:prstGeom>
          <a:noFill/>
        </p:spPr>
        <p:txBody>
          <a:bodyPr wrap="square" rtlCol="0">
            <a:spAutoFit/>
          </a:bodyPr>
          <a:lstStyle/>
          <a:p>
            <a:r>
              <a:rPr lang="en-US" sz="1400" i="1" dirty="0">
                <a:latin typeface="Open Sans" pitchFamily="2" charset="0"/>
                <a:ea typeface="Open Sans" pitchFamily="2" charset="0"/>
                <a:cs typeface="Open Sans" pitchFamily="2" charset="0"/>
              </a:rPr>
              <a:t>Turning Point Development Mixed Use Space</a:t>
            </a:r>
          </a:p>
        </p:txBody>
      </p:sp>
      <p:pic>
        <p:nvPicPr>
          <p:cNvPr id="8" name="Picture 7" descr="A picture containing text&#10;&#10;Description automatically generated">
            <a:extLst>
              <a:ext uri="{FF2B5EF4-FFF2-40B4-BE49-F238E27FC236}">
                <a16:creationId xmlns:a16="http://schemas.microsoft.com/office/drawing/2014/main" id="{A6CFAB6C-0814-9C8B-B13B-0CB28AF16EF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0865336" y="168722"/>
            <a:ext cx="686447" cy="686447"/>
          </a:xfrm>
          <a:prstGeom prst="rect">
            <a:avLst/>
          </a:prstGeom>
        </p:spPr>
      </p:pic>
      <p:sp>
        <p:nvSpPr>
          <p:cNvPr id="9" name="TextBox 8">
            <a:extLst>
              <a:ext uri="{FF2B5EF4-FFF2-40B4-BE49-F238E27FC236}">
                <a16:creationId xmlns:a16="http://schemas.microsoft.com/office/drawing/2014/main" id="{DB9AB7CD-AD10-50AD-ABB2-6550DC679C65}"/>
              </a:ext>
            </a:extLst>
          </p:cNvPr>
          <p:cNvSpPr txBox="1"/>
          <p:nvPr/>
        </p:nvSpPr>
        <p:spPr>
          <a:xfrm>
            <a:off x="7866355" y="390216"/>
            <a:ext cx="2867487" cy="276999"/>
          </a:xfrm>
          <a:prstGeom prst="rect">
            <a:avLst/>
          </a:prstGeom>
          <a:noFill/>
        </p:spPr>
        <p:txBody>
          <a:bodyPr wrap="square" rtlCol="0">
            <a:spAutoFit/>
          </a:bodyPr>
          <a:lstStyle/>
          <a:p>
            <a:r>
              <a:rPr lang="en-US" sz="1200" i="1" dirty="0"/>
              <a:t>New York Forward </a:t>
            </a:r>
            <a:r>
              <a:rPr lang="en-US" sz="1200" dirty="0"/>
              <a:t>| </a:t>
            </a:r>
            <a:r>
              <a:rPr lang="en-US" sz="1200" i="1" dirty="0"/>
              <a:t>Village of Schuylerville</a:t>
            </a:r>
            <a:endParaRPr lang="en-US" sz="1200" dirty="0"/>
          </a:p>
        </p:txBody>
      </p:sp>
      <p:sp>
        <p:nvSpPr>
          <p:cNvPr id="2" name="TextBox 1">
            <a:extLst>
              <a:ext uri="{FF2B5EF4-FFF2-40B4-BE49-F238E27FC236}">
                <a16:creationId xmlns:a16="http://schemas.microsoft.com/office/drawing/2014/main" id="{91B7CF64-4CAB-1DC9-1BB1-7F256C6D56AE}"/>
              </a:ext>
            </a:extLst>
          </p:cNvPr>
          <p:cNvSpPr txBox="1"/>
          <p:nvPr/>
        </p:nvSpPr>
        <p:spPr>
          <a:xfrm>
            <a:off x="627355" y="1214909"/>
            <a:ext cx="4740676" cy="3539430"/>
          </a:xfrm>
          <a:prstGeom prst="rect">
            <a:avLst/>
          </a:prstGeom>
          <a:noFill/>
        </p:spPr>
        <p:txBody>
          <a:bodyPr wrap="square" rtlCol="0">
            <a:spAutoFit/>
          </a:bodyPr>
          <a:lstStyle/>
          <a:p>
            <a:r>
              <a:rPr lang="en-US" sz="1600" dirty="0">
                <a:latin typeface="Open Sans" pitchFamily="2" charset="0"/>
                <a:ea typeface="Open Sans" pitchFamily="2" charset="0"/>
                <a:cs typeface="Open Sans" pitchFamily="2" charset="0"/>
              </a:rPr>
              <a:t>Turning Point Development has invested $450,000 to upgrade 42 Ferry Street and 123 Broad Street and to purchase the vacant property next door which once was the site of a hotel.</a:t>
            </a:r>
          </a:p>
          <a:p>
            <a:pPr marL="285750" indent="-285750">
              <a:buFont typeface="Arial" panose="020B0604020202020204" pitchFamily="34" charset="0"/>
              <a:buChar char="•"/>
            </a:pPr>
            <a:r>
              <a:rPr lang="en-US" sz="1600" dirty="0">
                <a:latin typeface="Open Sans" pitchFamily="2" charset="0"/>
                <a:ea typeface="Open Sans" pitchFamily="2" charset="0"/>
                <a:cs typeface="Open Sans" pitchFamily="2" charset="0"/>
              </a:rPr>
              <a:t>42 Ferry Street and 123 Broad Street is a historic building that’s been fully restored.</a:t>
            </a:r>
          </a:p>
          <a:p>
            <a:pPr marL="285750" indent="-285750">
              <a:buFont typeface="Arial" panose="020B0604020202020204" pitchFamily="34" charset="0"/>
              <a:buChar char="•"/>
            </a:pPr>
            <a:r>
              <a:rPr lang="en-US" sz="1600" dirty="0">
                <a:latin typeface="Open Sans" pitchFamily="2" charset="0"/>
                <a:ea typeface="Open Sans" pitchFamily="2" charset="0"/>
                <a:cs typeface="Open Sans" pitchFamily="2" charset="0"/>
              </a:rPr>
              <a:t>This property is now home to Amigo’s Cantina, a Mexican restaurant, and Tide &amp; Purl, a women owned retailer.</a:t>
            </a:r>
          </a:p>
          <a:p>
            <a:pPr marL="285750" indent="-285750">
              <a:buFont typeface="Arial" panose="020B0604020202020204" pitchFamily="34" charset="0"/>
              <a:buChar char="•"/>
            </a:pPr>
            <a:r>
              <a:rPr lang="en-US" sz="1600" dirty="0">
                <a:latin typeface="Open Sans" pitchFamily="2" charset="0"/>
                <a:ea typeface="Open Sans" pitchFamily="2" charset="0"/>
                <a:cs typeface="Open Sans" pitchFamily="2" charset="0"/>
              </a:rPr>
              <a:t>TPD would like $1.3 Million in NYF funds to construct a $3 million, 18,000 square foot three-story mixed-use building at 128 Broad Street.</a:t>
            </a:r>
          </a:p>
        </p:txBody>
      </p:sp>
      <p:sp>
        <p:nvSpPr>
          <p:cNvPr id="3" name="TextBox 2">
            <a:extLst>
              <a:ext uri="{FF2B5EF4-FFF2-40B4-BE49-F238E27FC236}">
                <a16:creationId xmlns:a16="http://schemas.microsoft.com/office/drawing/2014/main" id="{D74EC8A5-AA36-9BD1-8216-8AD0D1CD4914}"/>
              </a:ext>
            </a:extLst>
          </p:cNvPr>
          <p:cNvSpPr txBox="1"/>
          <p:nvPr/>
        </p:nvSpPr>
        <p:spPr>
          <a:xfrm>
            <a:off x="8343901" y="4828416"/>
            <a:ext cx="3245892" cy="2031325"/>
          </a:xfrm>
          <a:prstGeom prst="rect">
            <a:avLst/>
          </a:prstGeom>
          <a:noFill/>
          <a:ln w="28575">
            <a:noFill/>
          </a:ln>
        </p:spPr>
        <p:txBody>
          <a:bodyPr wrap="square" rtlCol="0">
            <a:spAutoFit/>
          </a:bodyPr>
          <a:lstStyle/>
          <a:p>
            <a:r>
              <a:rPr lang="en-US" sz="1400" b="1" dirty="0">
                <a:latin typeface="Open Sans" pitchFamily="2" charset="0"/>
                <a:ea typeface="Open Sans" pitchFamily="2" charset="0"/>
                <a:cs typeface="Open Sans" pitchFamily="2" charset="0"/>
              </a:rPr>
              <a:t>Total Project Cost: </a:t>
            </a:r>
            <a:r>
              <a:rPr lang="en-US" sz="1400" dirty="0">
                <a:latin typeface="Open Sans" pitchFamily="2" charset="0"/>
                <a:ea typeface="Open Sans" pitchFamily="2" charset="0"/>
                <a:cs typeface="Open Sans" pitchFamily="2" charset="0"/>
              </a:rPr>
              <a:t>$3 million</a:t>
            </a:r>
            <a:endParaRPr lang="en-US" sz="1400" b="1" dirty="0">
              <a:latin typeface="Open Sans" pitchFamily="2" charset="0"/>
              <a:ea typeface="Open Sans" pitchFamily="2" charset="0"/>
              <a:cs typeface="Open Sans" pitchFamily="2" charset="0"/>
            </a:endParaRPr>
          </a:p>
          <a:p>
            <a:r>
              <a:rPr lang="en-US" sz="1400" b="1" dirty="0">
                <a:latin typeface="Open Sans" pitchFamily="2" charset="0"/>
                <a:ea typeface="Open Sans" pitchFamily="2" charset="0"/>
                <a:cs typeface="Open Sans" pitchFamily="2" charset="0"/>
              </a:rPr>
              <a:t>NYF Requested Amount: </a:t>
            </a:r>
            <a:r>
              <a:rPr lang="en-US" sz="1400" dirty="0">
                <a:latin typeface="Open Sans" pitchFamily="2" charset="0"/>
                <a:ea typeface="Open Sans" pitchFamily="2" charset="0"/>
                <a:cs typeface="Open Sans" pitchFamily="2" charset="0"/>
              </a:rPr>
              <a:t>$1.3 Million</a:t>
            </a:r>
            <a:endParaRPr lang="en-US" sz="1400" b="1" dirty="0">
              <a:latin typeface="Open Sans" pitchFamily="2" charset="0"/>
              <a:ea typeface="Open Sans" pitchFamily="2" charset="0"/>
              <a:cs typeface="Open Sans" pitchFamily="2" charset="0"/>
            </a:endParaRPr>
          </a:p>
          <a:p>
            <a:r>
              <a:rPr lang="en-US" sz="1400" b="1" dirty="0">
                <a:latin typeface="Open Sans" pitchFamily="2" charset="0"/>
                <a:ea typeface="Open Sans" pitchFamily="2" charset="0"/>
                <a:cs typeface="Open Sans" pitchFamily="2" charset="0"/>
              </a:rPr>
              <a:t>Site Control Status: </a:t>
            </a:r>
            <a:r>
              <a:rPr lang="en-US" sz="1400" dirty="0">
                <a:latin typeface="Open Sans" pitchFamily="2" charset="0"/>
                <a:ea typeface="Open Sans" pitchFamily="2" charset="0"/>
                <a:cs typeface="Open Sans" pitchFamily="2" charset="0"/>
              </a:rPr>
              <a:t>Turning Point Development owns the Property</a:t>
            </a:r>
            <a:endParaRPr lang="en-US" sz="1400" b="1" dirty="0">
              <a:latin typeface="Open Sans" pitchFamily="2" charset="0"/>
              <a:ea typeface="Open Sans" pitchFamily="2" charset="0"/>
              <a:cs typeface="Open Sans" pitchFamily="2" charset="0"/>
            </a:endParaRPr>
          </a:p>
          <a:p>
            <a:r>
              <a:rPr lang="en-US" sz="1400" b="1" dirty="0">
                <a:latin typeface="Open Sans" pitchFamily="2" charset="0"/>
                <a:ea typeface="Open Sans" pitchFamily="2" charset="0"/>
                <a:cs typeface="Open Sans" pitchFamily="2" charset="0"/>
              </a:rPr>
              <a:t>Additional Funds Identified: </a:t>
            </a:r>
            <a:r>
              <a:rPr lang="en-US" sz="1400" dirty="0">
                <a:latin typeface="Open Sans" pitchFamily="2" charset="0"/>
                <a:ea typeface="Open Sans" pitchFamily="2" charset="0"/>
                <a:cs typeface="Open Sans" pitchFamily="2" charset="0"/>
              </a:rPr>
              <a:t>$1.7 million - Turning Point Development</a:t>
            </a:r>
            <a:endParaRPr lang="en-US" sz="1400" b="1" dirty="0">
              <a:latin typeface="Open Sans" pitchFamily="2" charset="0"/>
              <a:ea typeface="Open Sans" pitchFamily="2" charset="0"/>
              <a:cs typeface="Open Sans" pitchFamily="2" charset="0"/>
            </a:endParaRPr>
          </a:p>
          <a:p>
            <a:r>
              <a:rPr lang="en-US" sz="1400" b="1" dirty="0">
                <a:latin typeface="Open Sans" pitchFamily="2" charset="0"/>
                <a:ea typeface="Open Sans" pitchFamily="2" charset="0"/>
                <a:cs typeface="Open Sans" pitchFamily="2" charset="0"/>
              </a:rPr>
              <a:t>Project Timeline: </a:t>
            </a:r>
            <a:r>
              <a:rPr lang="en-US" sz="1400" dirty="0">
                <a:latin typeface="Open Sans" pitchFamily="2" charset="0"/>
                <a:ea typeface="Open Sans" pitchFamily="2" charset="0"/>
                <a:cs typeface="Open Sans" pitchFamily="2" charset="0"/>
              </a:rPr>
              <a:t>Completed by spring of 2024</a:t>
            </a:r>
            <a:endParaRPr lang="en-US" sz="1400" b="1" dirty="0">
              <a:latin typeface="Open Sans" pitchFamily="2" charset="0"/>
              <a:ea typeface="Open Sans" pitchFamily="2" charset="0"/>
              <a:cs typeface="Open Sans" pitchFamily="2" charset="0"/>
            </a:endParaRPr>
          </a:p>
        </p:txBody>
      </p:sp>
      <p:sp>
        <p:nvSpPr>
          <p:cNvPr id="13" name="TextBox 12">
            <a:extLst>
              <a:ext uri="{FF2B5EF4-FFF2-40B4-BE49-F238E27FC236}">
                <a16:creationId xmlns:a16="http://schemas.microsoft.com/office/drawing/2014/main" id="{D3D1ED62-426A-CDD4-ADB5-2D3C3FB110EE}"/>
              </a:ext>
            </a:extLst>
          </p:cNvPr>
          <p:cNvSpPr txBox="1"/>
          <p:nvPr/>
        </p:nvSpPr>
        <p:spPr>
          <a:xfrm>
            <a:off x="736847" y="4752617"/>
            <a:ext cx="5885895" cy="2031325"/>
          </a:xfrm>
          <a:prstGeom prst="rect">
            <a:avLst/>
          </a:prstGeom>
          <a:noFill/>
          <a:ln w="28575">
            <a:solidFill>
              <a:schemeClr val="tx1"/>
            </a:solidFill>
          </a:ln>
        </p:spPr>
        <p:txBody>
          <a:bodyPr wrap="square" rtlCol="0">
            <a:spAutoFit/>
          </a:bodyPr>
          <a:lstStyle/>
          <a:p>
            <a:pPr algn="ctr"/>
            <a:r>
              <a:rPr lang="en-US" b="1" dirty="0">
                <a:latin typeface="Noto Serif" panose="02020502060505020204" pitchFamily="18"/>
                <a:ea typeface="Noto Serif" panose="02020502060505020204" pitchFamily="18"/>
                <a:cs typeface="Noto Serif" panose="02020502060505020204" pitchFamily="18"/>
              </a:rPr>
              <a:t>Community Impact</a:t>
            </a:r>
          </a:p>
          <a:p>
            <a:pPr algn="ctr"/>
            <a:endParaRPr lang="en-US" i="1" dirty="0">
              <a:latin typeface="Open Sans" pitchFamily="2" charset="0"/>
              <a:ea typeface="Open Sans" pitchFamily="2" charset="0"/>
              <a:cs typeface="Open Sans" pitchFamily="2" charset="0"/>
            </a:endParaRPr>
          </a:p>
          <a:p>
            <a:pPr algn="ctr"/>
            <a:r>
              <a:rPr lang="en-US" i="1" dirty="0">
                <a:latin typeface="Open Sans" pitchFamily="2" charset="0"/>
                <a:ea typeface="Open Sans" pitchFamily="2" charset="0"/>
                <a:cs typeface="Open Sans" pitchFamily="2" charset="0"/>
              </a:rPr>
              <a:t>There is a need in Schuylerville both for affordable housing and first-floor retail space, and to generate more foot traffic by redeveloping vacant land adjacent to existing commercial space. This project checks all three of these boxes.</a:t>
            </a:r>
          </a:p>
        </p:txBody>
      </p:sp>
      <p:pic>
        <p:nvPicPr>
          <p:cNvPr id="14" name="Picture 13" descr="A picture containing outdoor, building, sky, road&#10;&#10;Description automatically generated">
            <a:extLst>
              <a:ext uri="{FF2B5EF4-FFF2-40B4-BE49-F238E27FC236}">
                <a16:creationId xmlns:a16="http://schemas.microsoft.com/office/drawing/2014/main" id="{69AF5714-E8C4-49FA-B8C7-7FB1C8FFA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792" y="1214909"/>
            <a:ext cx="4572000" cy="3429000"/>
          </a:xfrm>
          <a:prstGeom prst="rect">
            <a:avLst/>
          </a:prstGeom>
        </p:spPr>
      </p:pic>
    </p:spTree>
    <p:extLst>
      <p:ext uri="{BB962C8B-B14F-4D97-AF65-F5344CB8AC3E}">
        <p14:creationId xmlns:p14="http://schemas.microsoft.com/office/powerpoint/2010/main" val="3723867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E2C6D88-8F65-2C36-D2FA-5A897CB1FF0C}"/>
              </a:ext>
            </a:extLst>
          </p:cNvPr>
          <p:cNvCxnSpPr/>
          <p:nvPr/>
        </p:nvCxnSpPr>
        <p:spPr>
          <a:xfrm>
            <a:off x="627355" y="1038689"/>
            <a:ext cx="10937289" cy="0"/>
          </a:xfrm>
          <a:prstGeom prst="line">
            <a:avLst/>
          </a:prstGeom>
          <a:ln w="28575"/>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DCE5B0E5-4822-C9F9-E9B9-4671D9D88C75}"/>
              </a:ext>
            </a:extLst>
          </p:cNvPr>
          <p:cNvSpPr txBox="1"/>
          <p:nvPr/>
        </p:nvSpPr>
        <p:spPr>
          <a:xfrm>
            <a:off x="736847" y="328477"/>
            <a:ext cx="10209320" cy="381740"/>
          </a:xfrm>
          <a:prstGeom prst="rect">
            <a:avLst/>
          </a:prstGeom>
          <a:noFill/>
        </p:spPr>
        <p:txBody>
          <a:bodyPr wrap="square" rtlCol="0">
            <a:spAutoFit/>
          </a:bodyPr>
          <a:lstStyle/>
          <a:p>
            <a:r>
              <a:rPr lang="en-US" b="1" dirty="0">
                <a:latin typeface="Noto Serif" panose="02020502060505020204" pitchFamily="18"/>
                <a:ea typeface="Noto Serif" panose="02020502060505020204" pitchFamily="18"/>
                <a:cs typeface="Noto Serif" panose="02020502060505020204" pitchFamily="18"/>
              </a:rPr>
              <a:t>PROJECT #3 | Connect Olde Canalway to Turning Basin</a:t>
            </a:r>
          </a:p>
        </p:txBody>
      </p:sp>
      <p:sp>
        <p:nvSpPr>
          <p:cNvPr id="7" name="TextBox 6">
            <a:extLst>
              <a:ext uri="{FF2B5EF4-FFF2-40B4-BE49-F238E27FC236}">
                <a16:creationId xmlns:a16="http://schemas.microsoft.com/office/drawing/2014/main" id="{1A281521-FEB0-D1A2-FB77-59C3CB7DFCE4}"/>
              </a:ext>
            </a:extLst>
          </p:cNvPr>
          <p:cNvSpPr txBox="1"/>
          <p:nvPr/>
        </p:nvSpPr>
        <p:spPr>
          <a:xfrm>
            <a:off x="736847" y="666568"/>
            <a:ext cx="10209320" cy="307777"/>
          </a:xfrm>
          <a:prstGeom prst="rect">
            <a:avLst/>
          </a:prstGeom>
          <a:noFill/>
        </p:spPr>
        <p:txBody>
          <a:bodyPr wrap="square" rtlCol="0">
            <a:spAutoFit/>
          </a:bodyPr>
          <a:lstStyle/>
          <a:p>
            <a:r>
              <a:rPr lang="en-US" sz="1400" i="1" dirty="0">
                <a:latin typeface="Open Sans" pitchFamily="2" charset="0"/>
                <a:ea typeface="Open Sans" pitchFamily="2" charset="0"/>
                <a:cs typeface="Open Sans" pitchFamily="2" charset="0"/>
              </a:rPr>
              <a:t>Transform DOT Emergency Repair into Investment in Recreational Amenity</a:t>
            </a:r>
          </a:p>
        </p:txBody>
      </p:sp>
      <p:pic>
        <p:nvPicPr>
          <p:cNvPr id="8" name="Picture 7" descr="A picture containing text&#10;&#10;Description automatically generated">
            <a:extLst>
              <a:ext uri="{FF2B5EF4-FFF2-40B4-BE49-F238E27FC236}">
                <a16:creationId xmlns:a16="http://schemas.microsoft.com/office/drawing/2014/main" id="{A6CFAB6C-0814-9C8B-B13B-0CB28AF16EF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0869965" y="182511"/>
            <a:ext cx="686447" cy="686447"/>
          </a:xfrm>
          <a:prstGeom prst="rect">
            <a:avLst/>
          </a:prstGeom>
        </p:spPr>
      </p:pic>
      <p:sp>
        <p:nvSpPr>
          <p:cNvPr id="9" name="TextBox 8">
            <a:extLst>
              <a:ext uri="{FF2B5EF4-FFF2-40B4-BE49-F238E27FC236}">
                <a16:creationId xmlns:a16="http://schemas.microsoft.com/office/drawing/2014/main" id="{DB9AB7CD-AD10-50AD-ABB2-6550DC679C65}"/>
              </a:ext>
            </a:extLst>
          </p:cNvPr>
          <p:cNvSpPr txBox="1"/>
          <p:nvPr/>
        </p:nvSpPr>
        <p:spPr>
          <a:xfrm>
            <a:off x="7961786" y="443203"/>
            <a:ext cx="2867487" cy="276999"/>
          </a:xfrm>
          <a:prstGeom prst="rect">
            <a:avLst/>
          </a:prstGeom>
          <a:noFill/>
        </p:spPr>
        <p:txBody>
          <a:bodyPr wrap="square" rtlCol="0">
            <a:spAutoFit/>
          </a:bodyPr>
          <a:lstStyle/>
          <a:p>
            <a:r>
              <a:rPr lang="en-US" sz="1200" i="1" dirty="0"/>
              <a:t>New York Forward </a:t>
            </a:r>
            <a:r>
              <a:rPr lang="en-US" sz="1200" dirty="0"/>
              <a:t>| </a:t>
            </a:r>
            <a:r>
              <a:rPr lang="en-US" sz="1200" i="1" dirty="0"/>
              <a:t>Village of Schuylerville</a:t>
            </a:r>
            <a:endParaRPr lang="en-US" sz="1200" dirty="0"/>
          </a:p>
        </p:txBody>
      </p:sp>
      <p:sp>
        <p:nvSpPr>
          <p:cNvPr id="2" name="TextBox 1">
            <a:extLst>
              <a:ext uri="{FF2B5EF4-FFF2-40B4-BE49-F238E27FC236}">
                <a16:creationId xmlns:a16="http://schemas.microsoft.com/office/drawing/2014/main" id="{91B7CF64-4CAB-1DC9-1BB1-7F256C6D56AE}"/>
              </a:ext>
            </a:extLst>
          </p:cNvPr>
          <p:cNvSpPr txBox="1"/>
          <p:nvPr/>
        </p:nvSpPr>
        <p:spPr>
          <a:xfrm>
            <a:off x="627355" y="1215914"/>
            <a:ext cx="4740676" cy="3539430"/>
          </a:xfrm>
          <a:prstGeom prst="rect">
            <a:avLst/>
          </a:prstGeom>
          <a:noFill/>
        </p:spPr>
        <p:txBody>
          <a:bodyPr wrap="square" rtlCol="0">
            <a:spAutoFit/>
          </a:bodyPr>
          <a:lstStyle/>
          <a:p>
            <a:r>
              <a:rPr lang="en-US" sz="1600" dirty="0">
                <a:latin typeface="Open Sans" pitchFamily="2" charset="0"/>
                <a:ea typeface="Open Sans" pitchFamily="2" charset="0"/>
                <a:cs typeface="Open Sans" pitchFamily="2" charset="0"/>
              </a:rPr>
              <a:t>One of two culverts that run from the Olde Champlain Canal under Ferry Street to Schuylerville’s Turning Basin is failing. </a:t>
            </a:r>
          </a:p>
          <a:p>
            <a:pPr marL="285750" indent="-285750">
              <a:buFont typeface="Arial" panose="020B0604020202020204" pitchFamily="34" charset="0"/>
              <a:buChar char="•"/>
            </a:pPr>
            <a:r>
              <a:rPr lang="en-US" sz="1600" dirty="0">
                <a:latin typeface="Open Sans" pitchFamily="2" charset="0"/>
                <a:ea typeface="Open Sans" pitchFamily="2" charset="0"/>
                <a:cs typeface="Open Sans" pitchFamily="2" charset="0"/>
              </a:rPr>
              <a:t>In September, DOT officials notified Village officials that an emergency repair will be done to this one culvert.</a:t>
            </a:r>
          </a:p>
          <a:p>
            <a:pPr marL="285750" indent="-285750">
              <a:buFont typeface="Arial" panose="020B0604020202020204" pitchFamily="34" charset="0"/>
              <a:buChar char="•"/>
            </a:pPr>
            <a:r>
              <a:rPr lang="en-US" sz="1600" dirty="0">
                <a:latin typeface="Open Sans" pitchFamily="2" charset="0"/>
                <a:ea typeface="Open Sans" pitchFamily="2" charset="0"/>
                <a:cs typeface="Open Sans" pitchFamily="2" charset="0"/>
              </a:rPr>
              <a:t>NYS DOT estimates this repair might cost $1 million, and it’s scheduled for Spring 2023.</a:t>
            </a:r>
          </a:p>
          <a:p>
            <a:pPr marL="285750" indent="-285750">
              <a:buFont typeface="Arial" panose="020B0604020202020204" pitchFamily="34" charset="0"/>
              <a:buChar char="•"/>
            </a:pPr>
            <a:r>
              <a:rPr lang="en-US" sz="1600" dirty="0">
                <a:latin typeface="Open Sans" pitchFamily="2" charset="0"/>
                <a:ea typeface="Open Sans" pitchFamily="2" charset="0"/>
                <a:cs typeface="Open Sans" pitchFamily="2" charset="0"/>
              </a:rPr>
              <a:t>The Village is requesting $1 million so that NYS DOT can instead install a box culvert which would allow water level management in the Olde Canal, and people in kayaks and canoes to travel under Ferry Street from the Canal to the Turning Basin.</a:t>
            </a:r>
          </a:p>
        </p:txBody>
      </p:sp>
      <p:sp>
        <p:nvSpPr>
          <p:cNvPr id="3" name="TextBox 2">
            <a:extLst>
              <a:ext uri="{FF2B5EF4-FFF2-40B4-BE49-F238E27FC236}">
                <a16:creationId xmlns:a16="http://schemas.microsoft.com/office/drawing/2014/main" id="{D74EC8A5-AA36-9BD1-8216-8AD0D1CD4914}"/>
              </a:ext>
            </a:extLst>
          </p:cNvPr>
          <p:cNvSpPr txBox="1"/>
          <p:nvPr/>
        </p:nvSpPr>
        <p:spPr>
          <a:xfrm>
            <a:off x="8748660" y="4813028"/>
            <a:ext cx="3098307" cy="1600438"/>
          </a:xfrm>
          <a:prstGeom prst="rect">
            <a:avLst/>
          </a:prstGeom>
          <a:noFill/>
          <a:ln w="28575">
            <a:noFill/>
          </a:ln>
        </p:spPr>
        <p:txBody>
          <a:bodyPr wrap="square" rtlCol="0">
            <a:spAutoFit/>
          </a:bodyPr>
          <a:lstStyle/>
          <a:p>
            <a:r>
              <a:rPr lang="en-US" sz="1400" b="1" dirty="0">
                <a:latin typeface="Open Sans" pitchFamily="2" charset="0"/>
                <a:ea typeface="Open Sans" pitchFamily="2" charset="0"/>
                <a:cs typeface="Open Sans" pitchFamily="2" charset="0"/>
              </a:rPr>
              <a:t>Total Project Cost: </a:t>
            </a:r>
            <a:r>
              <a:rPr lang="en-US" sz="1400" dirty="0">
                <a:latin typeface="Open Sans" pitchFamily="2" charset="0"/>
                <a:ea typeface="Open Sans" pitchFamily="2" charset="0"/>
                <a:cs typeface="Open Sans" pitchFamily="2" charset="0"/>
              </a:rPr>
              <a:t>$2 million</a:t>
            </a:r>
            <a:endParaRPr lang="en-US" sz="1400" b="1" dirty="0">
              <a:latin typeface="Open Sans" pitchFamily="2" charset="0"/>
              <a:ea typeface="Open Sans" pitchFamily="2" charset="0"/>
              <a:cs typeface="Open Sans" pitchFamily="2" charset="0"/>
            </a:endParaRPr>
          </a:p>
          <a:p>
            <a:r>
              <a:rPr lang="en-US" sz="1400" b="1" dirty="0">
                <a:latin typeface="Open Sans" pitchFamily="2" charset="0"/>
                <a:ea typeface="Open Sans" pitchFamily="2" charset="0"/>
                <a:cs typeface="Open Sans" pitchFamily="2" charset="0"/>
              </a:rPr>
              <a:t>NYF Requested Amount: </a:t>
            </a:r>
            <a:r>
              <a:rPr lang="en-US" sz="1400" dirty="0">
                <a:latin typeface="Open Sans" pitchFamily="2" charset="0"/>
                <a:ea typeface="Open Sans" pitchFamily="2" charset="0"/>
                <a:cs typeface="Open Sans" pitchFamily="2" charset="0"/>
              </a:rPr>
              <a:t>$1 million</a:t>
            </a:r>
          </a:p>
          <a:p>
            <a:r>
              <a:rPr lang="en-US" sz="1400" b="1" dirty="0">
                <a:latin typeface="Open Sans" pitchFamily="2" charset="0"/>
                <a:ea typeface="Open Sans" pitchFamily="2" charset="0"/>
                <a:cs typeface="Open Sans" pitchFamily="2" charset="0"/>
              </a:rPr>
              <a:t>Site Control Status: </a:t>
            </a:r>
            <a:r>
              <a:rPr lang="en-US" sz="1400" dirty="0">
                <a:latin typeface="Open Sans" pitchFamily="2" charset="0"/>
                <a:ea typeface="Open Sans" pitchFamily="2" charset="0"/>
                <a:cs typeface="Open Sans" pitchFamily="2" charset="0"/>
              </a:rPr>
              <a:t>DOT Owned</a:t>
            </a:r>
          </a:p>
          <a:p>
            <a:r>
              <a:rPr lang="en-US" sz="1400" b="1" dirty="0">
                <a:latin typeface="Open Sans" pitchFamily="2" charset="0"/>
                <a:ea typeface="Open Sans" pitchFamily="2" charset="0"/>
                <a:cs typeface="Open Sans" pitchFamily="2" charset="0"/>
              </a:rPr>
              <a:t>Additional Funds Identified: </a:t>
            </a:r>
            <a:r>
              <a:rPr lang="en-US" sz="1400" dirty="0">
                <a:latin typeface="Open Sans" pitchFamily="2" charset="0"/>
                <a:ea typeface="Open Sans" pitchFamily="2" charset="0"/>
                <a:cs typeface="Open Sans" pitchFamily="2" charset="0"/>
              </a:rPr>
              <a:t>DOT Planned Emergency Repair</a:t>
            </a:r>
          </a:p>
          <a:p>
            <a:r>
              <a:rPr lang="en-US" sz="1400" b="1" dirty="0">
                <a:latin typeface="Open Sans" pitchFamily="2" charset="0"/>
                <a:ea typeface="Open Sans" pitchFamily="2" charset="0"/>
                <a:cs typeface="Open Sans" pitchFamily="2" charset="0"/>
              </a:rPr>
              <a:t>Project Timeline: </a:t>
            </a:r>
            <a:r>
              <a:rPr lang="en-US" sz="1400" dirty="0">
                <a:latin typeface="Open Sans" pitchFamily="2" charset="0"/>
                <a:ea typeface="Open Sans" pitchFamily="2" charset="0"/>
                <a:cs typeface="Open Sans" pitchFamily="2" charset="0"/>
              </a:rPr>
              <a:t>Spring 2023</a:t>
            </a:r>
          </a:p>
        </p:txBody>
      </p:sp>
      <p:sp>
        <p:nvSpPr>
          <p:cNvPr id="13" name="TextBox 12">
            <a:extLst>
              <a:ext uri="{FF2B5EF4-FFF2-40B4-BE49-F238E27FC236}">
                <a16:creationId xmlns:a16="http://schemas.microsoft.com/office/drawing/2014/main" id="{D3D1ED62-426A-CDD4-ADB5-2D3C3FB110EE}"/>
              </a:ext>
            </a:extLst>
          </p:cNvPr>
          <p:cNvSpPr txBox="1"/>
          <p:nvPr/>
        </p:nvSpPr>
        <p:spPr>
          <a:xfrm>
            <a:off x="736845" y="4813028"/>
            <a:ext cx="7754640" cy="2031325"/>
          </a:xfrm>
          <a:prstGeom prst="rect">
            <a:avLst/>
          </a:prstGeom>
          <a:noFill/>
          <a:ln w="28575">
            <a:solidFill>
              <a:schemeClr val="tx1"/>
            </a:solidFill>
          </a:ln>
        </p:spPr>
        <p:txBody>
          <a:bodyPr wrap="square" rtlCol="0">
            <a:spAutoFit/>
          </a:bodyPr>
          <a:lstStyle/>
          <a:p>
            <a:pPr algn="ctr"/>
            <a:r>
              <a:rPr lang="en-US" b="1" dirty="0">
                <a:latin typeface="Noto Serif" panose="02020502060505020204" pitchFamily="18"/>
                <a:ea typeface="Noto Serif" panose="02020502060505020204" pitchFamily="18"/>
                <a:cs typeface="Noto Serif" panose="02020502060505020204" pitchFamily="18"/>
              </a:rPr>
              <a:t>Community Impact</a:t>
            </a:r>
          </a:p>
          <a:p>
            <a:pPr algn="ctr"/>
            <a:endParaRPr lang="en-US" i="1" dirty="0">
              <a:latin typeface="Open Sans" pitchFamily="2" charset="0"/>
              <a:ea typeface="Open Sans" pitchFamily="2" charset="0"/>
              <a:cs typeface="Open Sans" pitchFamily="2" charset="0"/>
            </a:endParaRPr>
          </a:p>
          <a:p>
            <a:pPr algn="ctr"/>
            <a:r>
              <a:rPr lang="en-US" i="1" dirty="0">
                <a:latin typeface="Open Sans" pitchFamily="2" charset="0"/>
                <a:ea typeface="Open Sans" pitchFamily="2" charset="0"/>
                <a:cs typeface="Open Sans" pitchFamily="2" charset="0"/>
              </a:rPr>
              <a:t>The Vision for the Olde Champlain Canal is that it will become a 1.5-mile recreational amenity on which people can kayak, canoe, and paddleboard, along the Empire State Trail. With the ability to manage the water level, it’s possible that the water will freeze for public skating in the winter as they do on many canals in Canada.</a:t>
            </a:r>
          </a:p>
        </p:txBody>
      </p:sp>
      <p:pic>
        <p:nvPicPr>
          <p:cNvPr id="14" name="Picture 13">
            <a:extLst>
              <a:ext uri="{FF2B5EF4-FFF2-40B4-BE49-F238E27FC236}">
                <a16:creationId xmlns:a16="http://schemas.microsoft.com/office/drawing/2014/main" id="{2DF9431E-79C0-474C-9C13-A39BA7D47C41}"/>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5892586" y="1215914"/>
            <a:ext cx="2856074" cy="2573856"/>
          </a:xfrm>
          <a:prstGeom prst="rect">
            <a:avLst/>
          </a:prstGeom>
          <a:noFill/>
          <a:ln>
            <a:noFill/>
          </a:ln>
        </p:spPr>
      </p:pic>
      <p:pic>
        <p:nvPicPr>
          <p:cNvPr id="15" name="Picture 14">
            <a:extLst>
              <a:ext uri="{FF2B5EF4-FFF2-40B4-BE49-F238E27FC236}">
                <a16:creationId xmlns:a16="http://schemas.microsoft.com/office/drawing/2014/main" id="{4D656417-082B-4666-86E4-E12C7B089EDB}"/>
              </a:ext>
            </a:extLst>
          </p:cNvPr>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8856021" y="1215914"/>
            <a:ext cx="2700391" cy="2584848"/>
          </a:xfrm>
          <a:prstGeom prst="rect">
            <a:avLst/>
          </a:prstGeom>
          <a:noFill/>
          <a:ln>
            <a:noFill/>
          </a:ln>
        </p:spPr>
      </p:pic>
    </p:spTree>
    <p:extLst>
      <p:ext uri="{BB962C8B-B14F-4D97-AF65-F5344CB8AC3E}">
        <p14:creationId xmlns:p14="http://schemas.microsoft.com/office/powerpoint/2010/main" val="3608640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E2C6D88-8F65-2C36-D2FA-5A897CB1FF0C}"/>
              </a:ext>
            </a:extLst>
          </p:cNvPr>
          <p:cNvCxnSpPr/>
          <p:nvPr/>
        </p:nvCxnSpPr>
        <p:spPr>
          <a:xfrm>
            <a:off x="627355" y="1038689"/>
            <a:ext cx="10937289" cy="0"/>
          </a:xfrm>
          <a:prstGeom prst="line">
            <a:avLst/>
          </a:prstGeom>
          <a:ln w="28575"/>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DCE5B0E5-4822-C9F9-E9B9-4671D9D88C75}"/>
              </a:ext>
            </a:extLst>
          </p:cNvPr>
          <p:cNvSpPr txBox="1"/>
          <p:nvPr/>
        </p:nvSpPr>
        <p:spPr>
          <a:xfrm>
            <a:off x="736847" y="328477"/>
            <a:ext cx="10209320" cy="381740"/>
          </a:xfrm>
          <a:prstGeom prst="rect">
            <a:avLst/>
          </a:prstGeom>
          <a:noFill/>
        </p:spPr>
        <p:txBody>
          <a:bodyPr wrap="square" rtlCol="0">
            <a:spAutoFit/>
          </a:bodyPr>
          <a:lstStyle/>
          <a:p>
            <a:r>
              <a:rPr lang="en-US" b="1" dirty="0">
                <a:latin typeface="Noto Serif" panose="02020502060505020204" pitchFamily="18"/>
                <a:ea typeface="Noto Serif" panose="02020502060505020204" pitchFamily="18"/>
                <a:cs typeface="Noto Serif" panose="02020502060505020204" pitchFamily="18"/>
              </a:rPr>
              <a:t>PROJECT #4 | Wayfinding and Walkability</a:t>
            </a:r>
          </a:p>
        </p:txBody>
      </p:sp>
      <p:sp>
        <p:nvSpPr>
          <p:cNvPr id="7" name="TextBox 6">
            <a:extLst>
              <a:ext uri="{FF2B5EF4-FFF2-40B4-BE49-F238E27FC236}">
                <a16:creationId xmlns:a16="http://schemas.microsoft.com/office/drawing/2014/main" id="{1A281521-FEB0-D1A2-FB77-59C3CB7DFCE4}"/>
              </a:ext>
            </a:extLst>
          </p:cNvPr>
          <p:cNvSpPr txBox="1"/>
          <p:nvPr/>
        </p:nvSpPr>
        <p:spPr>
          <a:xfrm>
            <a:off x="736847" y="666568"/>
            <a:ext cx="10209320" cy="307777"/>
          </a:xfrm>
          <a:prstGeom prst="rect">
            <a:avLst/>
          </a:prstGeom>
          <a:noFill/>
        </p:spPr>
        <p:txBody>
          <a:bodyPr wrap="square" rtlCol="0">
            <a:spAutoFit/>
          </a:bodyPr>
          <a:lstStyle/>
          <a:p>
            <a:r>
              <a:rPr lang="en-US" sz="1400" i="1" dirty="0">
                <a:latin typeface="Open Sans" pitchFamily="2" charset="0"/>
                <a:ea typeface="Open Sans" pitchFamily="2" charset="0"/>
                <a:cs typeface="Open Sans" pitchFamily="2" charset="0"/>
              </a:rPr>
              <a:t>Connecting Visitor Assets with Village Business District</a:t>
            </a:r>
          </a:p>
        </p:txBody>
      </p:sp>
      <p:pic>
        <p:nvPicPr>
          <p:cNvPr id="8" name="Picture 7" descr="A picture containing text&#10;&#10;Description automatically generated">
            <a:extLst>
              <a:ext uri="{FF2B5EF4-FFF2-40B4-BE49-F238E27FC236}">
                <a16:creationId xmlns:a16="http://schemas.microsoft.com/office/drawing/2014/main" id="{A6CFAB6C-0814-9C8B-B13B-0CB28AF16EF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0770189" y="189848"/>
            <a:ext cx="686447" cy="686447"/>
          </a:xfrm>
          <a:prstGeom prst="rect">
            <a:avLst/>
          </a:prstGeom>
        </p:spPr>
      </p:pic>
      <p:sp>
        <p:nvSpPr>
          <p:cNvPr id="9" name="TextBox 8">
            <a:extLst>
              <a:ext uri="{FF2B5EF4-FFF2-40B4-BE49-F238E27FC236}">
                <a16:creationId xmlns:a16="http://schemas.microsoft.com/office/drawing/2014/main" id="{DB9AB7CD-AD10-50AD-ABB2-6550DC679C65}"/>
              </a:ext>
            </a:extLst>
          </p:cNvPr>
          <p:cNvSpPr txBox="1"/>
          <p:nvPr/>
        </p:nvSpPr>
        <p:spPr>
          <a:xfrm>
            <a:off x="7902702" y="389569"/>
            <a:ext cx="2867487" cy="276999"/>
          </a:xfrm>
          <a:prstGeom prst="rect">
            <a:avLst/>
          </a:prstGeom>
          <a:noFill/>
        </p:spPr>
        <p:txBody>
          <a:bodyPr wrap="square" rtlCol="0">
            <a:spAutoFit/>
          </a:bodyPr>
          <a:lstStyle/>
          <a:p>
            <a:r>
              <a:rPr lang="en-US" sz="1200" i="1" dirty="0"/>
              <a:t>New York Forward </a:t>
            </a:r>
            <a:r>
              <a:rPr lang="en-US" sz="1200" dirty="0"/>
              <a:t>| </a:t>
            </a:r>
            <a:r>
              <a:rPr lang="en-US" sz="1200" i="1" dirty="0"/>
              <a:t>Village of Schuylerville</a:t>
            </a:r>
            <a:endParaRPr lang="en-US" sz="1200" dirty="0"/>
          </a:p>
        </p:txBody>
      </p:sp>
      <p:sp>
        <p:nvSpPr>
          <p:cNvPr id="2" name="TextBox 1">
            <a:extLst>
              <a:ext uri="{FF2B5EF4-FFF2-40B4-BE49-F238E27FC236}">
                <a16:creationId xmlns:a16="http://schemas.microsoft.com/office/drawing/2014/main" id="{91B7CF64-4CAB-1DC9-1BB1-7F256C6D56AE}"/>
              </a:ext>
            </a:extLst>
          </p:cNvPr>
          <p:cNvSpPr txBox="1"/>
          <p:nvPr/>
        </p:nvSpPr>
        <p:spPr>
          <a:xfrm>
            <a:off x="627355" y="1464818"/>
            <a:ext cx="4740676" cy="3046988"/>
          </a:xfrm>
          <a:prstGeom prst="rect">
            <a:avLst/>
          </a:prstGeom>
          <a:noFill/>
        </p:spPr>
        <p:txBody>
          <a:bodyPr wrap="square" rtlCol="0">
            <a:spAutoFit/>
          </a:bodyPr>
          <a:lstStyle/>
          <a:p>
            <a:r>
              <a:rPr lang="en-US" sz="1600" dirty="0">
                <a:latin typeface="Open Sans" pitchFamily="2" charset="0"/>
                <a:ea typeface="Open Sans" pitchFamily="2" charset="0"/>
                <a:cs typeface="Open Sans" pitchFamily="2" charset="0"/>
              </a:rPr>
              <a:t>NYS DOT invested $250,000 to modernize the Ferry-Broad Street intersection, and NYS has now installed signage to direct cyclists and others using the Empire State Trail which travels through Schuylerville. Here’s what’s missing:</a:t>
            </a:r>
          </a:p>
          <a:p>
            <a:pPr marL="285750" indent="-285750">
              <a:buFont typeface="Arial" panose="020B0604020202020204" pitchFamily="34" charset="0"/>
              <a:buChar char="•"/>
            </a:pPr>
            <a:r>
              <a:rPr lang="en-US" sz="1600" dirty="0">
                <a:latin typeface="Open Sans" pitchFamily="2" charset="0"/>
                <a:ea typeface="Open Sans" pitchFamily="2" charset="0"/>
                <a:cs typeface="Open Sans" pitchFamily="2" charset="0"/>
              </a:rPr>
              <a:t>The Village is spending $100,000 to upgrade sidewalks on Broad Street, but not Ferry St.</a:t>
            </a:r>
          </a:p>
          <a:p>
            <a:pPr marL="285750" indent="-285750">
              <a:buFont typeface="Arial" panose="020B0604020202020204" pitchFamily="34" charset="0"/>
              <a:buChar char="•"/>
            </a:pPr>
            <a:r>
              <a:rPr lang="en-US" sz="1600" dirty="0">
                <a:latin typeface="Open Sans" pitchFamily="2" charset="0"/>
                <a:ea typeface="Open Sans" pitchFamily="2" charset="0"/>
                <a:cs typeface="Open Sans" pitchFamily="2" charset="0"/>
              </a:rPr>
              <a:t>There is no wayfinding system to direct EST users into the Village and to promote the business district.</a:t>
            </a:r>
          </a:p>
          <a:p>
            <a:pPr marL="285750" indent="-285750">
              <a:buFont typeface="Arial" panose="020B0604020202020204" pitchFamily="34" charset="0"/>
              <a:buChar char="•"/>
            </a:pPr>
            <a:r>
              <a:rPr lang="en-US" sz="1600" dirty="0">
                <a:latin typeface="Open Sans" pitchFamily="2" charset="0"/>
                <a:ea typeface="Open Sans" pitchFamily="2" charset="0"/>
                <a:cs typeface="Open Sans" pitchFamily="2" charset="0"/>
              </a:rPr>
              <a:t>Historic signage to help educate and inform all visitors needs to be fixed and painted.</a:t>
            </a:r>
          </a:p>
        </p:txBody>
      </p:sp>
      <p:sp>
        <p:nvSpPr>
          <p:cNvPr id="3" name="TextBox 2">
            <a:extLst>
              <a:ext uri="{FF2B5EF4-FFF2-40B4-BE49-F238E27FC236}">
                <a16:creationId xmlns:a16="http://schemas.microsoft.com/office/drawing/2014/main" id="{D74EC8A5-AA36-9BD1-8216-8AD0D1CD4914}"/>
              </a:ext>
            </a:extLst>
          </p:cNvPr>
          <p:cNvSpPr txBox="1"/>
          <p:nvPr/>
        </p:nvSpPr>
        <p:spPr>
          <a:xfrm>
            <a:off x="6993930" y="4675728"/>
            <a:ext cx="4417467" cy="2031325"/>
          </a:xfrm>
          <a:prstGeom prst="rect">
            <a:avLst/>
          </a:prstGeom>
          <a:noFill/>
          <a:ln w="28575">
            <a:noFill/>
          </a:ln>
        </p:spPr>
        <p:txBody>
          <a:bodyPr wrap="square" rtlCol="0">
            <a:spAutoFit/>
          </a:bodyPr>
          <a:lstStyle/>
          <a:p>
            <a:r>
              <a:rPr lang="en-US" sz="1400" b="1" dirty="0">
                <a:latin typeface="Open Sans" pitchFamily="2" charset="0"/>
                <a:ea typeface="Open Sans" pitchFamily="2" charset="0"/>
                <a:cs typeface="Open Sans" pitchFamily="2" charset="0"/>
              </a:rPr>
              <a:t>Total Project Cost: </a:t>
            </a:r>
            <a:r>
              <a:rPr lang="en-US" sz="1400" dirty="0">
                <a:latin typeface="Open Sans" pitchFamily="2" charset="0"/>
                <a:ea typeface="Open Sans" pitchFamily="2" charset="0"/>
                <a:cs typeface="Open Sans" pitchFamily="2" charset="0"/>
              </a:rPr>
              <a:t>$325,000</a:t>
            </a:r>
          </a:p>
          <a:p>
            <a:r>
              <a:rPr lang="en-US" sz="1400" b="1" dirty="0">
                <a:latin typeface="Open Sans" pitchFamily="2" charset="0"/>
                <a:ea typeface="Open Sans" pitchFamily="2" charset="0"/>
                <a:cs typeface="Open Sans" pitchFamily="2" charset="0"/>
              </a:rPr>
              <a:t>NYF Requested Amount: </a:t>
            </a:r>
            <a:r>
              <a:rPr lang="en-US" sz="1400" dirty="0">
                <a:latin typeface="Open Sans" pitchFamily="2" charset="0"/>
                <a:ea typeface="Open Sans" pitchFamily="2" charset="0"/>
                <a:cs typeface="Open Sans" pitchFamily="2" charset="0"/>
              </a:rPr>
              <a:t>$225,000</a:t>
            </a:r>
          </a:p>
          <a:p>
            <a:r>
              <a:rPr lang="en-US" sz="1400" b="1" dirty="0">
                <a:latin typeface="Open Sans" pitchFamily="2" charset="0"/>
                <a:ea typeface="Open Sans" pitchFamily="2" charset="0"/>
                <a:cs typeface="Open Sans" pitchFamily="2" charset="0"/>
              </a:rPr>
              <a:t>Site Control Status: </a:t>
            </a:r>
            <a:r>
              <a:rPr lang="en-US" sz="1400" dirty="0">
                <a:latin typeface="Open Sans" pitchFamily="2" charset="0"/>
                <a:ea typeface="Open Sans" pitchFamily="2" charset="0"/>
                <a:cs typeface="Open Sans" pitchFamily="2" charset="0"/>
              </a:rPr>
              <a:t>Village and NYS DOT control public ways.</a:t>
            </a:r>
          </a:p>
          <a:p>
            <a:r>
              <a:rPr lang="en-US" sz="1400" b="1" dirty="0">
                <a:latin typeface="Open Sans" pitchFamily="2" charset="0"/>
                <a:ea typeface="Open Sans" pitchFamily="2" charset="0"/>
                <a:cs typeface="Open Sans" pitchFamily="2" charset="0"/>
              </a:rPr>
              <a:t>Additional Funds Identified: </a:t>
            </a:r>
            <a:r>
              <a:rPr lang="en-US" sz="1400" dirty="0">
                <a:latin typeface="Open Sans" pitchFamily="2" charset="0"/>
                <a:ea typeface="Open Sans" pitchFamily="2" charset="0"/>
                <a:cs typeface="Open Sans" pitchFamily="2" charset="0"/>
              </a:rPr>
              <a:t>$100,000 budgeted for Village sidewalk improvements</a:t>
            </a:r>
          </a:p>
          <a:p>
            <a:r>
              <a:rPr lang="en-US" sz="1400" b="1" dirty="0">
                <a:latin typeface="Open Sans" pitchFamily="2" charset="0"/>
                <a:ea typeface="Open Sans" pitchFamily="2" charset="0"/>
                <a:cs typeface="Open Sans" pitchFamily="2" charset="0"/>
              </a:rPr>
              <a:t>Project Timeline: </a:t>
            </a:r>
            <a:r>
              <a:rPr lang="en-US" sz="1400" dirty="0">
                <a:latin typeface="Open Sans" pitchFamily="2" charset="0"/>
                <a:ea typeface="Open Sans" pitchFamily="2" charset="0"/>
                <a:cs typeface="Open Sans" pitchFamily="2" charset="0"/>
              </a:rPr>
              <a:t>Sidewalks start in fall of 2022, but wayfinding and Ferry St. sidewalks can be spring 2023.</a:t>
            </a:r>
          </a:p>
        </p:txBody>
      </p:sp>
      <p:sp>
        <p:nvSpPr>
          <p:cNvPr id="13" name="TextBox 12">
            <a:extLst>
              <a:ext uri="{FF2B5EF4-FFF2-40B4-BE49-F238E27FC236}">
                <a16:creationId xmlns:a16="http://schemas.microsoft.com/office/drawing/2014/main" id="{D3D1ED62-426A-CDD4-ADB5-2D3C3FB110EE}"/>
              </a:ext>
            </a:extLst>
          </p:cNvPr>
          <p:cNvSpPr txBox="1"/>
          <p:nvPr/>
        </p:nvSpPr>
        <p:spPr>
          <a:xfrm>
            <a:off x="602208" y="4814228"/>
            <a:ext cx="5885895" cy="1754326"/>
          </a:xfrm>
          <a:prstGeom prst="rect">
            <a:avLst/>
          </a:prstGeom>
          <a:noFill/>
          <a:ln w="28575">
            <a:solidFill>
              <a:schemeClr val="tx1"/>
            </a:solidFill>
          </a:ln>
        </p:spPr>
        <p:txBody>
          <a:bodyPr wrap="square" rtlCol="0">
            <a:spAutoFit/>
          </a:bodyPr>
          <a:lstStyle/>
          <a:p>
            <a:pPr algn="ctr"/>
            <a:r>
              <a:rPr lang="en-US" b="1" dirty="0">
                <a:latin typeface="Noto Serif" panose="02020502060505020204" pitchFamily="18"/>
                <a:ea typeface="Noto Serif" panose="02020502060505020204" pitchFamily="18"/>
                <a:cs typeface="Noto Serif" panose="02020502060505020204" pitchFamily="18"/>
              </a:rPr>
              <a:t>Community Impact</a:t>
            </a:r>
          </a:p>
          <a:p>
            <a:pPr algn="ctr"/>
            <a:endParaRPr lang="en-US" i="1" dirty="0">
              <a:latin typeface="Open Sans" pitchFamily="2" charset="0"/>
              <a:ea typeface="Open Sans" pitchFamily="2" charset="0"/>
              <a:cs typeface="Open Sans" pitchFamily="2" charset="0"/>
            </a:endParaRPr>
          </a:p>
          <a:p>
            <a:pPr algn="ctr"/>
            <a:r>
              <a:rPr lang="en-US" i="1" dirty="0">
                <a:latin typeface="Open Sans" pitchFamily="2" charset="0"/>
                <a:ea typeface="Open Sans" pitchFamily="2" charset="0"/>
                <a:cs typeface="Open Sans" pitchFamily="2" charset="0"/>
              </a:rPr>
              <a:t>The Empire State Trail runs through the Village, but new sidewalks and better wayfinding systems will better connect visitors with local business, historic and recreational attractions.</a:t>
            </a:r>
          </a:p>
        </p:txBody>
      </p:sp>
      <p:pic>
        <p:nvPicPr>
          <p:cNvPr id="14" name="Picture 13">
            <a:extLst>
              <a:ext uri="{FF2B5EF4-FFF2-40B4-BE49-F238E27FC236}">
                <a16:creationId xmlns:a16="http://schemas.microsoft.com/office/drawing/2014/main" id="{E876E1FE-819B-4C9C-8135-4CCDFF2B9E54}"/>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377954" y="1351773"/>
            <a:ext cx="2604121" cy="3132782"/>
          </a:xfrm>
          <a:prstGeom prst="rect">
            <a:avLst/>
          </a:prstGeom>
          <a:noFill/>
          <a:ln>
            <a:noFill/>
          </a:ln>
        </p:spPr>
      </p:pic>
      <p:pic>
        <p:nvPicPr>
          <p:cNvPr id="15" name="Picture 14">
            <a:extLst>
              <a:ext uri="{FF2B5EF4-FFF2-40B4-BE49-F238E27FC236}">
                <a16:creationId xmlns:a16="http://schemas.microsoft.com/office/drawing/2014/main" id="{38AD4260-84B0-4094-9AA4-6E718BFF898B}"/>
              </a:ext>
            </a:extLst>
          </p:cNvPr>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9081792" y="1367162"/>
            <a:ext cx="2604121" cy="3132776"/>
          </a:xfrm>
          <a:prstGeom prst="rect">
            <a:avLst/>
          </a:prstGeom>
          <a:noFill/>
          <a:ln>
            <a:noFill/>
          </a:ln>
        </p:spPr>
      </p:pic>
    </p:spTree>
    <p:extLst>
      <p:ext uri="{BB962C8B-B14F-4D97-AF65-F5344CB8AC3E}">
        <p14:creationId xmlns:p14="http://schemas.microsoft.com/office/powerpoint/2010/main" val="1895829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E2C6D88-8F65-2C36-D2FA-5A897CB1FF0C}"/>
              </a:ext>
            </a:extLst>
          </p:cNvPr>
          <p:cNvCxnSpPr/>
          <p:nvPr/>
        </p:nvCxnSpPr>
        <p:spPr>
          <a:xfrm>
            <a:off x="627355" y="1038689"/>
            <a:ext cx="10937289" cy="0"/>
          </a:xfrm>
          <a:prstGeom prst="line">
            <a:avLst/>
          </a:prstGeom>
          <a:ln w="28575"/>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DCE5B0E5-4822-C9F9-E9B9-4671D9D88C75}"/>
              </a:ext>
            </a:extLst>
          </p:cNvPr>
          <p:cNvSpPr txBox="1"/>
          <p:nvPr/>
        </p:nvSpPr>
        <p:spPr>
          <a:xfrm>
            <a:off x="736847" y="309427"/>
            <a:ext cx="10209320" cy="381740"/>
          </a:xfrm>
          <a:prstGeom prst="rect">
            <a:avLst/>
          </a:prstGeom>
          <a:noFill/>
        </p:spPr>
        <p:txBody>
          <a:bodyPr wrap="square" rtlCol="0">
            <a:spAutoFit/>
          </a:bodyPr>
          <a:lstStyle/>
          <a:p>
            <a:r>
              <a:rPr lang="en-US" b="1" dirty="0">
                <a:latin typeface="Noto Serif" panose="02020502060505020204" pitchFamily="18"/>
                <a:ea typeface="Noto Serif" panose="02020502060505020204" pitchFamily="18"/>
                <a:cs typeface="Noto Serif" panose="02020502060505020204" pitchFamily="18"/>
              </a:rPr>
              <a:t>PROJECT #5 | FORT HARDY PARK</a:t>
            </a:r>
          </a:p>
        </p:txBody>
      </p:sp>
      <p:sp>
        <p:nvSpPr>
          <p:cNvPr id="7" name="TextBox 6">
            <a:extLst>
              <a:ext uri="{FF2B5EF4-FFF2-40B4-BE49-F238E27FC236}">
                <a16:creationId xmlns:a16="http://schemas.microsoft.com/office/drawing/2014/main" id="{1A281521-FEB0-D1A2-FB77-59C3CB7DFCE4}"/>
              </a:ext>
            </a:extLst>
          </p:cNvPr>
          <p:cNvSpPr txBox="1"/>
          <p:nvPr/>
        </p:nvSpPr>
        <p:spPr>
          <a:xfrm>
            <a:off x="736847" y="666568"/>
            <a:ext cx="10209320" cy="307777"/>
          </a:xfrm>
          <a:prstGeom prst="rect">
            <a:avLst/>
          </a:prstGeom>
          <a:noFill/>
        </p:spPr>
        <p:txBody>
          <a:bodyPr wrap="square" rtlCol="0">
            <a:spAutoFit/>
          </a:bodyPr>
          <a:lstStyle/>
          <a:p>
            <a:r>
              <a:rPr lang="en-US" sz="1400" i="1" dirty="0">
                <a:latin typeface="Open Sans" pitchFamily="2" charset="0"/>
                <a:ea typeface="Open Sans" pitchFamily="2" charset="0"/>
                <a:cs typeface="Open Sans" pitchFamily="2" charset="0"/>
              </a:rPr>
              <a:t>Community Center, Pavilion, and Amphitheater</a:t>
            </a:r>
          </a:p>
        </p:txBody>
      </p:sp>
      <p:pic>
        <p:nvPicPr>
          <p:cNvPr id="8" name="Picture 7" descr="A picture containing text&#10;&#10;Description automatically generated">
            <a:extLst>
              <a:ext uri="{FF2B5EF4-FFF2-40B4-BE49-F238E27FC236}">
                <a16:creationId xmlns:a16="http://schemas.microsoft.com/office/drawing/2014/main" id="{A6CFAB6C-0814-9C8B-B13B-0CB28AF16EF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0817624" y="260549"/>
            <a:ext cx="686447" cy="686447"/>
          </a:xfrm>
          <a:prstGeom prst="rect">
            <a:avLst/>
          </a:prstGeom>
        </p:spPr>
      </p:pic>
      <p:sp>
        <p:nvSpPr>
          <p:cNvPr id="9" name="TextBox 8">
            <a:extLst>
              <a:ext uri="{FF2B5EF4-FFF2-40B4-BE49-F238E27FC236}">
                <a16:creationId xmlns:a16="http://schemas.microsoft.com/office/drawing/2014/main" id="{DB9AB7CD-AD10-50AD-ABB2-6550DC679C65}"/>
              </a:ext>
            </a:extLst>
          </p:cNvPr>
          <p:cNvSpPr txBox="1"/>
          <p:nvPr/>
        </p:nvSpPr>
        <p:spPr>
          <a:xfrm>
            <a:off x="7742530" y="446537"/>
            <a:ext cx="2867487" cy="276999"/>
          </a:xfrm>
          <a:prstGeom prst="rect">
            <a:avLst/>
          </a:prstGeom>
          <a:noFill/>
        </p:spPr>
        <p:txBody>
          <a:bodyPr wrap="square" rtlCol="0">
            <a:spAutoFit/>
          </a:bodyPr>
          <a:lstStyle/>
          <a:p>
            <a:r>
              <a:rPr lang="en-US" sz="1200" i="1" dirty="0"/>
              <a:t>New York Forward </a:t>
            </a:r>
            <a:r>
              <a:rPr lang="en-US" sz="1200" dirty="0"/>
              <a:t>| </a:t>
            </a:r>
            <a:r>
              <a:rPr lang="en-US" sz="1200" i="1" dirty="0"/>
              <a:t>Village of Schuylerville</a:t>
            </a:r>
            <a:endParaRPr lang="en-US" sz="1200" dirty="0"/>
          </a:p>
        </p:txBody>
      </p:sp>
      <p:sp>
        <p:nvSpPr>
          <p:cNvPr id="2" name="TextBox 1">
            <a:extLst>
              <a:ext uri="{FF2B5EF4-FFF2-40B4-BE49-F238E27FC236}">
                <a16:creationId xmlns:a16="http://schemas.microsoft.com/office/drawing/2014/main" id="{91B7CF64-4CAB-1DC9-1BB1-7F256C6D56AE}"/>
              </a:ext>
            </a:extLst>
          </p:cNvPr>
          <p:cNvSpPr txBox="1"/>
          <p:nvPr/>
        </p:nvSpPr>
        <p:spPr>
          <a:xfrm>
            <a:off x="627355" y="1365054"/>
            <a:ext cx="5606980" cy="2554545"/>
          </a:xfrm>
          <a:prstGeom prst="rect">
            <a:avLst/>
          </a:prstGeom>
          <a:noFill/>
        </p:spPr>
        <p:txBody>
          <a:bodyPr wrap="square" rtlCol="0">
            <a:spAutoFit/>
          </a:bodyPr>
          <a:lstStyle/>
          <a:p>
            <a:r>
              <a:rPr lang="en-US" sz="1600" dirty="0">
                <a:latin typeface="Open Sans" pitchFamily="2" charset="0"/>
                <a:ea typeface="Open Sans" pitchFamily="2" charset="0"/>
                <a:cs typeface="Open Sans" pitchFamily="2" charset="0"/>
              </a:rPr>
              <a:t>The LA Group has devised a multi-phase Master Plan for the Fort Hardy Park. The total project cost is estimated to be $19.9 million. But this plan cannot reach out for additional funding until a pre-phase parkwide development plan is completed at a cost of $104,000. This pre-development plan includes:</a:t>
            </a:r>
          </a:p>
          <a:p>
            <a:pPr marL="285750" indent="-285750">
              <a:buFont typeface="Arial" panose="020B0604020202020204" pitchFamily="34" charset="0"/>
              <a:buChar char="•"/>
            </a:pPr>
            <a:r>
              <a:rPr lang="en-US" sz="1600" dirty="0">
                <a:latin typeface="Open Sans" pitchFamily="2" charset="0"/>
                <a:ea typeface="Open Sans" pitchFamily="2" charset="0"/>
                <a:cs typeface="Open Sans" pitchFamily="2" charset="0"/>
              </a:rPr>
              <a:t>Topographical survey.</a:t>
            </a:r>
          </a:p>
          <a:p>
            <a:pPr marL="285750" indent="-285750">
              <a:buFont typeface="Arial" panose="020B0604020202020204" pitchFamily="34" charset="0"/>
              <a:buChar char="•"/>
            </a:pPr>
            <a:r>
              <a:rPr lang="en-US" sz="1600" dirty="0">
                <a:latin typeface="Open Sans" pitchFamily="2" charset="0"/>
                <a:ea typeface="Open Sans" pitchFamily="2" charset="0"/>
                <a:cs typeface="Open Sans" pitchFamily="2" charset="0"/>
              </a:rPr>
              <a:t>Geotechnical and archeological investigations.</a:t>
            </a:r>
          </a:p>
          <a:p>
            <a:pPr marL="285750" indent="-285750">
              <a:buFont typeface="Arial" panose="020B0604020202020204" pitchFamily="34" charset="0"/>
              <a:buChar char="•"/>
            </a:pPr>
            <a:r>
              <a:rPr lang="en-US" sz="1600" dirty="0">
                <a:latin typeface="Open Sans" pitchFamily="2" charset="0"/>
                <a:ea typeface="Open Sans" pitchFamily="2" charset="0"/>
                <a:cs typeface="Open Sans" pitchFamily="2" charset="0"/>
              </a:rPr>
              <a:t>Development of a Cultural Resources Management Plan, plus permitting, and SEQR.</a:t>
            </a:r>
          </a:p>
        </p:txBody>
      </p:sp>
      <p:sp>
        <p:nvSpPr>
          <p:cNvPr id="3" name="TextBox 2">
            <a:extLst>
              <a:ext uri="{FF2B5EF4-FFF2-40B4-BE49-F238E27FC236}">
                <a16:creationId xmlns:a16="http://schemas.microsoft.com/office/drawing/2014/main" id="{D74EC8A5-AA36-9BD1-8216-8AD0D1CD4914}"/>
              </a:ext>
            </a:extLst>
          </p:cNvPr>
          <p:cNvSpPr txBox="1"/>
          <p:nvPr/>
        </p:nvSpPr>
        <p:spPr>
          <a:xfrm>
            <a:off x="736847" y="4245962"/>
            <a:ext cx="5702053" cy="1384995"/>
          </a:xfrm>
          <a:prstGeom prst="rect">
            <a:avLst/>
          </a:prstGeom>
          <a:noFill/>
          <a:ln w="28575">
            <a:noFill/>
          </a:ln>
        </p:spPr>
        <p:txBody>
          <a:bodyPr wrap="square" rtlCol="0">
            <a:spAutoFit/>
          </a:bodyPr>
          <a:lstStyle/>
          <a:p>
            <a:r>
              <a:rPr lang="en-US" sz="1400" b="1" dirty="0">
                <a:latin typeface="Open Sans" pitchFamily="2" charset="0"/>
                <a:ea typeface="Open Sans" pitchFamily="2" charset="0"/>
                <a:cs typeface="Open Sans" pitchFamily="2" charset="0"/>
              </a:rPr>
              <a:t>Total Project Cost: </a:t>
            </a:r>
            <a:r>
              <a:rPr lang="en-US" sz="1400" dirty="0">
                <a:latin typeface="Open Sans" pitchFamily="2" charset="0"/>
                <a:ea typeface="Open Sans" pitchFamily="2" charset="0"/>
                <a:cs typeface="Open Sans" pitchFamily="2" charset="0"/>
              </a:rPr>
              <a:t>$104,000</a:t>
            </a:r>
          </a:p>
          <a:p>
            <a:r>
              <a:rPr lang="en-US" sz="1400" b="1" dirty="0">
                <a:latin typeface="Open Sans" pitchFamily="2" charset="0"/>
                <a:ea typeface="Open Sans" pitchFamily="2" charset="0"/>
                <a:cs typeface="Open Sans" pitchFamily="2" charset="0"/>
              </a:rPr>
              <a:t>NYF Requested Amount: </a:t>
            </a:r>
            <a:r>
              <a:rPr lang="en-US" sz="1400" dirty="0">
                <a:latin typeface="Open Sans" pitchFamily="2" charset="0"/>
                <a:ea typeface="Open Sans" pitchFamily="2" charset="0"/>
                <a:cs typeface="Open Sans" pitchFamily="2" charset="0"/>
              </a:rPr>
              <a:t>$91,000</a:t>
            </a:r>
          </a:p>
          <a:p>
            <a:r>
              <a:rPr lang="en-US" sz="1400" b="1" dirty="0">
                <a:latin typeface="Open Sans" pitchFamily="2" charset="0"/>
                <a:ea typeface="Open Sans" pitchFamily="2" charset="0"/>
                <a:cs typeface="Open Sans" pitchFamily="2" charset="0"/>
              </a:rPr>
              <a:t>Site Control Status: </a:t>
            </a:r>
            <a:r>
              <a:rPr lang="en-US" sz="1400" dirty="0">
                <a:latin typeface="Open Sans" pitchFamily="2" charset="0"/>
                <a:ea typeface="Open Sans" pitchFamily="2" charset="0"/>
                <a:cs typeface="Open Sans" pitchFamily="2" charset="0"/>
              </a:rPr>
              <a:t>Village owned</a:t>
            </a:r>
          </a:p>
          <a:p>
            <a:r>
              <a:rPr lang="en-US" sz="1400" b="1" dirty="0">
                <a:latin typeface="Open Sans" pitchFamily="2" charset="0"/>
                <a:ea typeface="Open Sans" pitchFamily="2" charset="0"/>
                <a:cs typeface="Open Sans" pitchFamily="2" charset="0"/>
              </a:rPr>
              <a:t>Additional Funds Identified: </a:t>
            </a:r>
            <a:r>
              <a:rPr lang="en-US" sz="1400" dirty="0">
                <a:latin typeface="Open Sans" pitchFamily="2" charset="0"/>
                <a:ea typeface="Open Sans" pitchFamily="2" charset="0"/>
                <a:cs typeface="Open Sans" pitchFamily="2" charset="0"/>
              </a:rPr>
              <a:t>Village to fund balance of $13,000</a:t>
            </a:r>
          </a:p>
          <a:p>
            <a:r>
              <a:rPr lang="en-US" sz="1400" b="1" dirty="0">
                <a:latin typeface="Open Sans" pitchFamily="2" charset="0"/>
                <a:ea typeface="Open Sans" pitchFamily="2" charset="0"/>
                <a:cs typeface="Open Sans" pitchFamily="2" charset="0"/>
              </a:rPr>
              <a:t>Project Timeline: </a:t>
            </a:r>
            <a:r>
              <a:rPr lang="en-US" sz="1400" dirty="0">
                <a:latin typeface="Open Sans" pitchFamily="2" charset="0"/>
                <a:ea typeface="Open Sans" pitchFamily="2" charset="0"/>
                <a:cs typeface="Open Sans" pitchFamily="2" charset="0"/>
              </a:rPr>
              <a:t>Start pre-phase permitting as soon as funds are allocated.</a:t>
            </a:r>
          </a:p>
        </p:txBody>
      </p:sp>
      <p:pic>
        <p:nvPicPr>
          <p:cNvPr id="10" name="Picture 9" descr="Map&#10;&#10;Description automatically generated">
            <a:extLst>
              <a:ext uri="{FF2B5EF4-FFF2-40B4-BE49-F238E27FC236}">
                <a16:creationId xmlns:a16="http://schemas.microsoft.com/office/drawing/2014/main" id="{6FFBA641-3D39-4EAD-A051-301E08A98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3300" y="1177188"/>
            <a:ext cx="4282828" cy="5542483"/>
          </a:xfrm>
          <a:prstGeom prst="rect">
            <a:avLst/>
          </a:prstGeom>
        </p:spPr>
      </p:pic>
    </p:spTree>
    <p:extLst>
      <p:ext uri="{BB962C8B-B14F-4D97-AF65-F5344CB8AC3E}">
        <p14:creationId xmlns:p14="http://schemas.microsoft.com/office/powerpoint/2010/main" val="690071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E2C6D88-8F65-2C36-D2FA-5A897CB1FF0C}"/>
              </a:ext>
            </a:extLst>
          </p:cNvPr>
          <p:cNvCxnSpPr/>
          <p:nvPr/>
        </p:nvCxnSpPr>
        <p:spPr>
          <a:xfrm>
            <a:off x="627355" y="1038689"/>
            <a:ext cx="10937289" cy="0"/>
          </a:xfrm>
          <a:prstGeom prst="line">
            <a:avLst/>
          </a:prstGeom>
          <a:ln w="28575"/>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DCE5B0E5-4822-C9F9-E9B9-4671D9D88C75}"/>
              </a:ext>
            </a:extLst>
          </p:cNvPr>
          <p:cNvSpPr txBox="1"/>
          <p:nvPr/>
        </p:nvSpPr>
        <p:spPr>
          <a:xfrm>
            <a:off x="736847" y="284828"/>
            <a:ext cx="10209320" cy="381740"/>
          </a:xfrm>
          <a:prstGeom prst="rect">
            <a:avLst/>
          </a:prstGeom>
          <a:noFill/>
        </p:spPr>
        <p:txBody>
          <a:bodyPr wrap="square" rtlCol="0">
            <a:spAutoFit/>
          </a:bodyPr>
          <a:lstStyle/>
          <a:p>
            <a:r>
              <a:rPr lang="en-US" b="1" dirty="0">
                <a:latin typeface="Noto Serif" panose="02020502060505020204" pitchFamily="18"/>
                <a:ea typeface="Noto Serif" panose="02020502060505020204" pitchFamily="18"/>
                <a:cs typeface="Noto Serif" panose="02020502060505020204" pitchFamily="18"/>
              </a:rPr>
              <a:t>PROJECT #5 CONT. | FORT HARDY PARK</a:t>
            </a:r>
          </a:p>
        </p:txBody>
      </p:sp>
      <p:sp>
        <p:nvSpPr>
          <p:cNvPr id="7" name="TextBox 6">
            <a:extLst>
              <a:ext uri="{FF2B5EF4-FFF2-40B4-BE49-F238E27FC236}">
                <a16:creationId xmlns:a16="http://schemas.microsoft.com/office/drawing/2014/main" id="{1A281521-FEB0-D1A2-FB77-59C3CB7DFCE4}"/>
              </a:ext>
            </a:extLst>
          </p:cNvPr>
          <p:cNvSpPr txBox="1"/>
          <p:nvPr/>
        </p:nvSpPr>
        <p:spPr>
          <a:xfrm>
            <a:off x="736847" y="666568"/>
            <a:ext cx="10209320" cy="307777"/>
          </a:xfrm>
          <a:prstGeom prst="rect">
            <a:avLst/>
          </a:prstGeom>
          <a:noFill/>
        </p:spPr>
        <p:txBody>
          <a:bodyPr wrap="square" rtlCol="0">
            <a:spAutoFit/>
          </a:bodyPr>
          <a:lstStyle/>
          <a:p>
            <a:r>
              <a:rPr lang="en-US" sz="1400" i="1" dirty="0">
                <a:latin typeface="Open Sans" pitchFamily="2" charset="0"/>
                <a:ea typeface="Open Sans" pitchFamily="2" charset="0"/>
                <a:cs typeface="Open Sans" pitchFamily="2" charset="0"/>
              </a:rPr>
              <a:t>Community Center, Pavilion, and Amphitheater</a:t>
            </a:r>
          </a:p>
        </p:txBody>
      </p:sp>
      <p:pic>
        <p:nvPicPr>
          <p:cNvPr id="8" name="Picture 7" descr="A picture containing text&#10;&#10;Description automatically generated">
            <a:extLst>
              <a:ext uri="{FF2B5EF4-FFF2-40B4-BE49-F238E27FC236}">
                <a16:creationId xmlns:a16="http://schemas.microsoft.com/office/drawing/2014/main" id="{A6CFAB6C-0814-9C8B-B13B-0CB28AF16EF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0865336" y="168722"/>
            <a:ext cx="686447" cy="686447"/>
          </a:xfrm>
          <a:prstGeom prst="rect">
            <a:avLst/>
          </a:prstGeom>
        </p:spPr>
      </p:pic>
      <p:sp>
        <p:nvSpPr>
          <p:cNvPr id="9" name="TextBox 8">
            <a:extLst>
              <a:ext uri="{FF2B5EF4-FFF2-40B4-BE49-F238E27FC236}">
                <a16:creationId xmlns:a16="http://schemas.microsoft.com/office/drawing/2014/main" id="{DB9AB7CD-AD10-50AD-ABB2-6550DC679C65}"/>
              </a:ext>
            </a:extLst>
          </p:cNvPr>
          <p:cNvSpPr txBox="1"/>
          <p:nvPr/>
        </p:nvSpPr>
        <p:spPr>
          <a:xfrm>
            <a:off x="7866355" y="390216"/>
            <a:ext cx="2867487" cy="276999"/>
          </a:xfrm>
          <a:prstGeom prst="rect">
            <a:avLst/>
          </a:prstGeom>
          <a:noFill/>
        </p:spPr>
        <p:txBody>
          <a:bodyPr wrap="square" rtlCol="0">
            <a:spAutoFit/>
          </a:bodyPr>
          <a:lstStyle/>
          <a:p>
            <a:r>
              <a:rPr lang="en-US" sz="1200" i="1" dirty="0"/>
              <a:t>New York Forward </a:t>
            </a:r>
            <a:r>
              <a:rPr lang="en-US" sz="1200" dirty="0"/>
              <a:t>| </a:t>
            </a:r>
            <a:r>
              <a:rPr lang="en-US" sz="1200" i="1" dirty="0"/>
              <a:t>Village of Schuylerville</a:t>
            </a:r>
            <a:endParaRPr lang="en-US" sz="1200" dirty="0"/>
          </a:p>
        </p:txBody>
      </p:sp>
      <p:sp>
        <p:nvSpPr>
          <p:cNvPr id="2" name="TextBox 1">
            <a:extLst>
              <a:ext uri="{FF2B5EF4-FFF2-40B4-BE49-F238E27FC236}">
                <a16:creationId xmlns:a16="http://schemas.microsoft.com/office/drawing/2014/main" id="{91B7CF64-4CAB-1DC9-1BB1-7F256C6D56AE}"/>
              </a:ext>
            </a:extLst>
          </p:cNvPr>
          <p:cNvSpPr txBox="1"/>
          <p:nvPr/>
        </p:nvSpPr>
        <p:spPr>
          <a:xfrm>
            <a:off x="627355" y="1214909"/>
            <a:ext cx="4740676" cy="3554819"/>
          </a:xfrm>
          <a:prstGeom prst="rect">
            <a:avLst/>
          </a:prstGeom>
          <a:noFill/>
        </p:spPr>
        <p:txBody>
          <a:bodyPr wrap="square" rtlCol="0">
            <a:spAutoFit/>
          </a:bodyPr>
          <a:lstStyle/>
          <a:p>
            <a:r>
              <a:rPr lang="en-US" sz="1500" dirty="0">
                <a:latin typeface="Open Sans" pitchFamily="2" charset="0"/>
                <a:ea typeface="Open Sans" pitchFamily="2" charset="0"/>
                <a:cs typeface="Open Sans" pitchFamily="2" charset="0"/>
              </a:rPr>
              <a:t>The construction of a new community center project was a priority project identified in the Fort Hardy Park Master Plan completed in 2022 with funds from a NYSDOS grant. </a:t>
            </a:r>
          </a:p>
          <a:p>
            <a:pPr marL="285750" indent="-285750">
              <a:buFont typeface="Arial" panose="020B0604020202020204" pitchFamily="34" charset="0"/>
              <a:buChar char="•"/>
            </a:pPr>
            <a:r>
              <a:rPr lang="en-US" sz="1500" dirty="0">
                <a:latin typeface="Open Sans" panose="020B0606030504020204" pitchFamily="34" charset="0"/>
                <a:ea typeface="Open Sans" panose="020B0606030504020204" pitchFamily="34" charset="0"/>
                <a:cs typeface="Open Sans" panose="020B0606030504020204" pitchFamily="34" charset="0"/>
              </a:rPr>
              <a:t>The project represents the Village’s commitment to the public for a multigenerational destination hub that meet’s the community’s needs for social, educational, and recreational activities. </a:t>
            </a:r>
          </a:p>
          <a:p>
            <a:pPr marL="285750" indent="-285750">
              <a:buFont typeface="Arial" panose="020B0604020202020204" pitchFamily="34" charset="0"/>
              <a:buChar char="•"/>
            </a:pPr>
            <a:r>
              <a:rPr lang="en-US" sz="1500" dirty="0">
                <a:latin typeface="Open Sans" panose="020B0606030504020204" pitchFamily="34" charset="0"/>
                <a:ea typeface="Open Sans" panose="020B0606030504020204" pitchFamily="34" charset="0"/>
                <a:cs typeface="Open Sans" panose="020B0606030504020204" pitchFamily="34" charset="0"/>
              </a:rPr>
              <a:t>Host the existing Park’s Youth Program and provide an opportunity for other special interest and social groups to find a place for meetings and programs. </a:t>
            </a:r>
          </a:p>
          <a:p>
            <a:pPr marL="285750" indent="-285750">
              <a:buFont typeface="Arial" panose="020B0604020202020204" pitchFamily="34" charset="0"/>
              <a:buChar char="•"/>
            </a:pPr>
            <a:r>
              <a:rPr lang="en-US" sz="1500" dirty="0">
                <a:latin typeface="Open Sans" panose="020B0606030504020204" pitchFamily="34" charset="0"/>
                <a:ea typeface="Open Sans" panose="020B0606030504020204" pitchFamily="34" charset="0"/>
                <a:cs typeface="Open Sans" panose="020B0606030504020204" pitchFamily="34" charset="0"/>
              </a:rPr>
              <a:t>The project includes the adjacent Heritage Memorial Plaza, a central interpretive space that pays homage to the American Revolution.</a:t>
            </a:r>
          </a:p>
        </p:txBody>
      </p:sp>
      <p:sp>
        <p:nvSpPr>
          <p:cNvPr id="3" name="TextBox 2">
            <a:extLst>
              <a:ext uri="{FF2B5EF4-FFF2-40B4-BE49-F238E27FC236}">
                <a16:creationId xmlns:a16="http://schemas.microsoft.com/office/drawing/2014/main" id="{D74EC8A5-AA36-9BD1-8216-8AD0D1CD4914}"/>
              </a:ext>
            </a:extLst>
          </p:cNvPr>
          <p:cNvSpPr txBox="1"/>
          <p:nvPr/>
        </p:nvSpPr>
        <p:spPr>
          <a:xfrm>
            <a:off x="7866355" y="4828423"/>
            <a:ext cx="3723438" cy="1600438"/>
          </a:xfrm>
          <a:prstGeom prst="rect">
            <a:avLst/>
          </a:prstGeom>
          <a:noFill/>
          <a:ln w="28575">
            <a:noFill/>
          </a:ln>
        </p:spPr>
        <p:txBody>
          <a:bodyPr wrap="square" rtlCol="0">
            <a:spAutoFit/>
          </a:bodyPr>
          <a:lstStyle/>
          <a:p>
            <a:r>
              <a:rPr lang="en-US" sz="1400" b="1" dirty="0">
                <a:latin typeface="Open Sans" pitchFamily="2" charset="0"/>
                <a:ea typeface="Open Sans" pitchFamily="2" charset="0"/>
                <a:cs typeface="Open Sans" pitchFamily="2" charset="0"/>
              </a:rPr>
              <a:t>Total Project Cost: </a:t>
            </a:r>
            <a:r>
              <a:rPr lang="en-US" sz="1400" dirty="0">
                <a:latin typeface="Open Sans" pitchFamily="2" charset="0"/>
                <a:ea typeface="Open Sans" pitchFamily="2" charset="0"/>
                <a:cs typeface="Open Sans" pitchFamily="2" charset="0"/>
              </a:rPr>
              <a:t>$1,685,000</a:t>
            </a:r>
            <a:endParaRPr lang="en-US" sz="1400" b="1" dirty="0">
              <a:latin typeface="Open Sans" pitchFamily="2" charset="0"/>
              <a:ea typeface="Open Sans" pitchFamily="2" charset="0"/>
              <a:cs typeface="Open Sans" pitchFamily="2" charset="0"/>
            </a:endParaRPr>
          </a:p>
          <a:p>
            <a:r>
              <a:rPr lang="en-US" sz="1400" b="1" dirty="0">
                <a:latin typeface="Open Sans" pitchFamily="2" charset="0"/>
                <a:ea typeface="Open Sans" pitchFamily="2" charset="0"/>
                <a:cs typeface="Open Sans" pitchFamily="2" charset="0"/>
              </a:rPr>
              <a:t>NYF Requested Amount: </a:t>
            </a:r>
            <a:r>
              <a:rPr lang="en-US" sz="1400" dirty="0">
                <a:latin typeface="Open Sans" pitchFamily="2" charset="0"/>
                <a:ea typeface="Open Sans" pitchFamily="2" charset="0"/>
                <a:cs typeface="Open Sans" pitchFamily="2" charset="0"/>
              </a:rPr>
              <a:t>$1,485,000</a:t>
            </a:r>
            <a:endParaRPr lang="en-US" sz="1400" b="1" dirty="0">
              <a:latin typeface="Open Sans" pitchFamily="2" charset="0"/>
              <a:ea typeface="Open Sans" pitchFamily="2" charset="0"/>
              <a:cs typeface="Open Sans" pitchFamily="2" charset="0"/>
            </a:endParaRPr>
          </a:p>
          <a:p>
            <a:r>
              <a:rPr lang="en-US" sz="1400" b="1" dirty="0">
                <a:latin typeface="Open Sans" pitchFamily="2" charset="0"/>
                <a:ea typeface="Open Sans" pitchFamily="2" charset="0"/>
                <a:cs typeface="Open Sans" pitchFamily="2" charset="0"/>
              </a:rPr>
              <a:t>Site Control Status: </a:t>
            </a:r>
            <a:r>
              <a:rPr lang="en-US" sz="1400" dirty="0">
                <a:latin typeface="Open Sans" pitchFamily="2" charset="0"/>
                <a:ea typeface="Open Sans" pitchFamily="2" charset="0"/>
                <a:cs typeface="Open Sans" pitchFamily="2" charset="0"/>
              </a:rPr>
              <a:t>Village owned.</a:t>
            </a:r>
          </a:p>
          <a:p>
            <a:r>
              <a:rPr lang="en-US" sz="1400" b="1" dirty="0">
                <a:latin typeface="Open Sans" pitchFamily="2" charset="0"/>
                <a:ea typeface="Open Sans" pitchFamily="2" charset="0"/>
                <a:cs typeface="Open Sans" pitchFamily="2" charset="0"/>
              </a:rPr>
              <a:t>Additional Funds Identified: </a:t>
            </a:r>
            <a:r>
              <a:rPr lang="en-US" sz="1400" dirty="0">
                <a:latin typeface="Open Sans" pitchFamily="2" charset="0"/>
                <a:ea typeface="Open Sans" pitchFamily="2" charset="0"/>
                <a:cs typeface="Open Sans" pitchFamily="2" charset="0"/>
              </a:rPr>
              <a:t>Village to fund balance of $200,000</a:t>
            </a:r>
          </a:p>
          <a:p>
            <a:r>
              <a:rPr lang="en-US" sz="1400" b="1" dirty="0">
                <a:latin typeface="Open Sans" pitchFamily="2" charset="0"/>
                <a:ea typeface="Open Sans" pitchFamily="2" charset="0"/>
                <a:cs typeface="Open Sans" pitchFamily="2" charset="0"/>
              </a:rPr>
              <a:t>Project Timeline: </a:t>
            </a:r>
            <a:r>
              <a:rPr lang="en-US" sz="1400" dirty="0">
                <a:latin typeface="Open Sans" pitchFamily="2" charset="0"/>
                <a:ea typeface="Open Sans" pitchFamily="2" charset="0"/>
                <a:cs typeface="Open Sans" pitchFamily="2" charset="0"/>
              </a:rPr>
              <a:t>Completed by fall of 2025</a:t>
            </a:r>
            <a:endParaRPr lang="en-US" sz="1400" b="1" dirty="0">
              <a:latin typeface="Open Sans" pitchFamily="2" charset="0"/>
              <a:ea typeface="Open Sans" pitchFamily="2" charset="0"/>
              <a:cs typeface="Open Sans" pitchFamily="2" charset="0"/>
            </a:endParaRPr>
          </a:p>
        </p:txBody>
      </p:sp>
      <p:sp>
        <p:nvSpPr>
          <p:cNvPr id="13" name="TextBox 12">
            <a:extLst>
              <a:ext uri="{FF2B5EF4-FFF2-40B4-BE49-F238E27FC236}">
                <a16:creationId xmlns:a16="http://schemas.microsoft.com/office/drawing/2014/main" id="{D3D1ED62-426A-CDD4-ADB5-2D3C3FB110EE}"/>
              </a:ext>
            </a:extLst>
          </p:cNvPr>
          <p:cNvSpPr txBox="1"/>
          <p:nvPr/>
        </p:nvSpPr>
        <p:spPr>
          <a:xfrm>
            <a:off x="813047" y="4754339"/>
            <a:ext cx="5885895" cy="1931298"/>
          </a:xfrm>
          <a:prstGeom prst="rect">
            <a:avLst/>
          </a:prstGeom>
          <a:noFill/>
          <a:ln w="28575">
            <a:solidFill>
              <a:schemeClr val="tx1"/>
            </a:solidFill>
          </a:ln>
        </p:spPr>
        <p:txBody>
          <a:bodyPr wrap="square" rtlCol="0">
            <a:spAutoFit/>
          </a:bodyPr>
          <a:lstStyle/>
          <a:p>
            <a:pPr algn="ctr"/>
            <a:r>
              <a:rPr lang="en-US" b="1" dirty="0">
                <a:latin typeface="Noto Serif" panose="02020502060505020204" pitchFamily="18"/>
                <a:ea typeface="Noto Serif" panose="02020502060505020204" pitchFamily="18"/>
                <a:cs typeface="Noto Serif" panose="02020502060505020204" pitchFamily="18"/>
              </a:rPr>
              <a:t>Community Impact</a:t>
            </a:r>
            <a:endParaRPr lang="en-US" i="1" dirty="0">
              <a:latin typeface="Open Sans" pitchFamily="2" charset="0"/>
              <a:ea typeface="Open Sans" pitchFamily="2" charset="0"/>
              <a:cs typeface="Open Sans" pitchFamily="2" charset="0"/>
            </a:endParaRPr>
          </a:p>
          <a:p>
            <a:pPr algn="ctr"/>
            <a:r>
              <a:rPr lang="en-US" sz="1450" dirty="0">
                <a:latin typeface="Open Sans" panose="020B0606030504020204" pitchFamily="34" charset="0"/>
                <a:ea typeface="Open Sans" panose="020B0606030504020204" pitchFamily="34" charset="0"/>
                <a:cs typeface="Open Sans" panose="020B0606030504020204" pitchFamily="34" charset="0"/>
              </a:rPr>
              <a:t>This project is needed to attract new residents and retain existing residents by continuing to provide recreation opportunities. Recreation is essential for the well-being of all residents in the village of Schuylerville, including children, teens, adults, and seniors. Fort Hardy Park improvements are necessary to continue to provide Schuylerville families with resources that families in other nearby municipalities already have.</a:t>
            </a:r>
            <a:endParaRPr lang="en-US" sz="145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4BFD09B6-865F-4E94-81CE-902C2D435444}"/>
              </a:ext>
            </a:extLst>
          </p:cNvPr>
          <p:cNvPicPr/>
          <p:nvPr/>
        </p:nvPicPr>
        <p:blipFill>
          <a:blip r:embed="rId3">
            <a:extLst>
              <a:ext uri="{28A0092B-C50C-407E-A947-70E740481C1C}">
                <a14:useLocalDpi xmlns:a14="http://schemas.microsoft.com/office/drawing/2010/main" val="0"/>
              </a:ext>
            </a:extLst>
          </a:blip>
          <a:srcRect/>
          <a:stretch/>
        </p:blipFill>
        <p:spPr bwMode="auto">
          <a:xfrm>
            <a:off x="6823971" y="1586289"/>
            <a:ext cx="4882254" cy="2624564"/>
          </a:xfrm>
          <a:prstGeom prst="rect">
            <a:avLst/>
          </a:prstGeom>
          <a:noFill/>
          <a:ln>
            <a:noFill/>
          </a:ln>
        </p:spPr>
      </p:pic>
    </p:spTree>
    <p:extLst>
      <p:ext uri="{BB962C8B-B14F-4D97-AF65-F5344CB8AC3E}">
        <p14:creationId xmlns:p14="http://schemas.microsoft.com/office/powerpoint/2010/main" val="3357398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1556</Words>
  <Application>Microsoft Office PowerPoint</Application>
  <PresentationFormat>Widescreen</PresentationFormat>
  <Paragraphs>105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Noto Serif</vt:lpstr>
      <vt:lpstr>Open Sans</vt:lpstr>
      <vt:lpstr>Office Theme</vt:lpstr>
      <vt:lpstr>Village of Schuylerville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Maddie Gionet</dc:creator>
  <cp:lastModifiedBy>Cory Heyman</cp:lastModifiedBy>
  <cp:revision>27</cp:revision>
  <cp:lastPrinted>2022-10-16T21:34:31Z</cp:lastPrinted>
  <dcterms:created xsi:type="dcterms:W3CDTF">2022-10-13T13:57:44Z</dcterms:created>
  <dcterms:modified xsi:type="dcterms:W3CDTF">2022-10-18T15:27:31Z</dcterms:modified>
</cp:coreProperties>
</file>